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59" r:id="rId2"/>
    <p:sldId id="393" r:id="rId3"/>
    <p:sldId id="362" r:id="rId4"/>
    <p:sldId id="372" r:id="rId5"/>
    <p:sldId id="374" r:id="rId6"/>
    <p:sldId id="376" r:id="rId7"/>
    <p:sldId id="388" r:id="rId8"/>
    <p:sldId id="360" r:id="rId9"/>
    <p:sldId id="392" r:id="rId10"/>
    <p:sldId id="371" r:id="rId11"/>
    <p:sldId id="368" r:id="rId12"/>
    <p:sldId id="389" r:id="rId13"/>
    <p:sldId id="365" r:id="rId14"/>
    <p:sldId id="387" r:id="rId15"/>
    <p:sldId id="383" r:id="rId16"/>
    <p:sldId id="377" r:id="rId17"/>
    <p:sldId id="378" r:id="rId18"/>
    <p:sldId id="381" r:id="rId19"/>
    <p:sldId id="390" r:id="rId20"/>
    <p:sldId id="391" r:id="rId21"/>
    <p:sldId id="361" r:id="rId22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F92"/>
    <a:srgbClr val="FF887F"/>
    <a:srgbClr val="DF4F4C"/>
    <a:srgbClr val="3AAADC"/>
    <a:srgbClr val="233881"/>
    <a:srgbClr val="F29400"/>
    <a:srgbClr val="772763"/>
    <a:srgbClr val="CBD017"/>
    <a:srgbClr val="DFB3AF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 autoAdjust="0"/>
    <p:restoredTop sz="93209"/>
  </p:normalViewPr>
  <p:slideViewPr>
    <p:cSldViewPr snapToGrid="0">
      <p:cViewPr varScale="1">
        <p:scale>
          <a:sx n="122" d="100"/>
          <a:sy n="122" d="100"/>
        </p:scale>
        <p:origin x="1744" y="192"/>
      </p:cViewPr>
      <p:guideLst>
        <p:guide orient="horz" pos="2160"/>
        <p:guide pos="2880"/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3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2435B-C61C-1646-B5DF-FB769A4027CF}" type="datetimeFigureOut">
              <a:rPr lang="fr-FR" smtClean="0"/>
              <a:pPr/>
              <a:t>28/01/2021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17356-7DCA-9947-9F2A-A1DCAE0B92E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25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745DF-10DA-44EA-B179-391CE7450935}" type="datetimeFigureOut">
              <a:rPr lang="fr-FR" smtClean="0"/>
              <a:pPr/>
              <a:t>28/01/2021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165E3-65EE-4989-B214-FFE85B878BC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61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165E3-65EE-4989-B214-FFE85B878BC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47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165E3-65EE-4989-B214-FFE85B878BC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28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9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/ 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024" y="1480412"/>
            <a:ext cx="457200" cy="50800"/>
          </a:xfrm>
          <a:prstGeom prst="rect">
            <a:avLst/>
          </a:prstGeom>
        </p:spPr>
      </p:pic>
      <p:sp>
        <p:nvSpPr>
          <p:cNvPr id="10" name="Titre 3"/>
          <p:cNvSpPr>
            <a:spLocks noGrp="1"/>
          </p:cNvSpPr>
          <p:nvPr>
            <p:ph type="title" hasCustomPrompt="1"/>
          </p:nvPr>
        </p:nvSpPr>
        <p:spPr>
          <a:xfrm>
            <a:off x="359960" y="53244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2 lignes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8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3" y="13783"/>
            <a:ext cx="3529584" cy="685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71329" y="3182434"/>
            <a:ext cx="5511800" cy="520700"/>
          </a:xfrm>
          <a:prstGeom prst="rect">
            <a:avLst/>
          </a:prstGeom>
        </p:spPr>
      </p:pic>
      <p:sp>
        <p:nvSpPr>
          <p:cNvPr id="8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56003" y="2377368"/>
            <a:ext cx="3743987" cy="1641739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baseline="0">
                <a:solidFill>
                  <a:srgbClr val="F29400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2961" y="2209727"/>
            <a:ext cx="457200" cy="50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300" y="0"/>
            <a:ext cx="3187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0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5" y="0"/>
            <a:ext cx="3529584" cy="6858000"/>
          </a:xfrm>
          <a:prstGeom prst="rect">
            <a:avLst/>
          </a:prstGeom>
        </p:spPr>
      </p:pic>
      <p:sp>
        <p:nvSpPr>
          <p:cNvPr id="6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56003" y="2377368"/>
            <a:ext cx="3743987" cy="1641739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baseline="0">
                <a:solidFill>
                  <a:srgbClr val="F29400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2961" y="2209727"/>
            <a:ext cx="457200" cy="50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771329" y="3182434"/>
            <a:ext cx="5511800" cy="5207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475" y="3719232"/>
            <a:ext cx="19939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9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29584" cy="685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71329" y="3182434"/>
            <a:ext cx="5511800" cy="520700"/>
          </a:xfrm>
          <a:prstGeom prst="rect">
            <a:avLst/>
          </a:prstGeom>
        </p:spPr>
      </p:pic>
      <p:sp>
        <p:nvSpPr>
          <p:cNvPr id="8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56003" y="2377368"/>
            <a:ext cx="3743987" cy="1641739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baseline="0">
                <a:solidFill>
                  <a:srgbClr val="F29400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2961" y="2209727"/>
            <a:ext cx="457200" cy="50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300" y="0"/>
            <a:ext cx="3187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0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144000" cy="6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9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/ 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024" y="1097639"/>
            <a:ext cx="457200" cy="50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sp>
        <p:nvSpPr>
          <p:cNvPr id="16" name="Espace réservé du texte 17"/>
          <p:cNvSpPr>
            <a:spLocks noGrp="1"/>
          </p:cNvSpPr>
          <p:nvPr>
            <p:ph type="body" sz="quarter" idx="11"/>
          </p:nvPr>
        </p:nvSpPr>
        <p:spPr>
          <a:xfrm>
            <a:off x="319281" y="1681676"/>
            <a:ext cx="6429391" cy="400050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5"/>
              </a:buBlip>
              <a:defRPr/>
            </a:lvl1pPr>
            <a:lvl2pPr>
              <a:buFont typeface="Wingdings" pitchFamily="2" charset="2"/>
              <a:buChar char="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Calibri" pitchFamily="34" charset="0"/>
              <a:buChar char="–"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9281" y="50904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259" y="982663"/>
            <a:ext cx="2223021" cy="4165600"/>
          </a:xfrm>
          <a:prstGeom prst="rect">
            <a:avLst/>
          </a:prstGeom>
        </p:spPr>
      </p:pic>
      <p:sp>
        <p:nvSpPr>
          <p:cNvPr id="13" name="ZoneTexte 12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17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/ 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024" y="1480412"/>
            <a:ext cx="457200" cy="50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sp>
        <p:nvSpPr>
          <p:cNvPr id="16" name="Espace réservé du texte 17"/>
          <p:cNvSpPr>
            <a:spLocks noGrp="1"/>
          </p:cNvSpPr>
          <p:nvPr>
            <p:ph type="body" sz="quarter" idx="11"/>
          </p:nvPr>
        </p:nvSpPr>
        <p:spPr>
          <a:xfrm>
            <a:off x="319281" y="1681676"/>
            <a:ext cx="6429391" cy="400050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5"/>
              </a:buBlip>
              <a:defRPr/>
            </a:lvl1pPr>
            <a:lvl2pPr>
              <a:buFont typeface="Wingdings" pitchFamily="2" charset="2"/>
              <a:buChar char="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Calibri" pitchFamily="34" charset="0"/>
              <a:buChar char="–"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Titre 3"/>
          <p:cNvSpPr>
            <a:spLocks noGrp="1"/>
          </p:cNvSpPr>
          <p:nvPr>
            <p:ph type="title" hasCustomPrompt="1"/>
          </p:nvPr>
        </p:nvSpPr>
        <p:spPr>
          <a:xfrm>
            <a:off x="368070" y="50904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2 lignes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259" y="982663"/>
            <a:ext cx="2223021" cy="4165600"/>
          </a:xfrm>
          <a:prstGeom prst="rect">
            <a:avLst/>
          </a:prstGeom>
        </p:spPr>
      </p:pic>
      <p:sp>
        <p:nvSpPr>
          <p:cNvPr id="13" name="ZoneTexte 12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59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/ 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36"/>
          <a:stretch>
            <a:fillRect/>
          </a:stretch>
        </p:blipFill>
        <p:spPr bwMode="auto">
          <a:xfrm>
            <a:off x="7161737" y="0"/>
            <a:ext cx="1982912" cy="6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024" y="1097634"/>
            <a:ext cx="457200" cy="508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sp>
        <p:nvSpPr>
          <p:cNvPr id="26" name="Espace réservé du texte 17"/>
          <p:cNvSpPr>
            <a:spLocks noGrp="1"/>
          </p:cNvSpPr>
          <p:nvPr>
            <p:ph type="body" sz="quarter" idx="11"/>
          </p:nvPr>
        </p:nvSpPr>
        <p:spPr>
          <a:xfrm>
            <a:off x="319281" y="1590317"/>
            <a:ext cx="6429391" cy="4000500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/>
            </a:lvl1pPr>
            <a:lvl2pPr>
              <a:buFont typeface="Wingdings" pitchFamily="2" charset="2"/>
              <a:buChar char="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Calibri" pitchFamily="34" charset="0"/>
              <a:buChar char="–"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319281" y="50904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18703" y="1320321"/>
            <a:ext cx="698500" cy="520700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35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/ 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36"/>
          <a:stretch>
            <a:fillRect/>
          </a:stretch>
        </p:blipFill>
        <p:spPr bwMode="auto">
          <a:xfrm>
            <a:off x="7151463" y="0"/>
            <a:ext cx="1982912" cy="6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4391" y="1485049"/>
            <a:ext cx="457200" cy="508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sp>
        <p:nvSpPr>
          <p:cNvPr id="26" name="Espace réservé du texte 17"/>
          <p:cNvSpPr>
            <a:spLocks noGrp="1"/>
          </p:cNvSpPr>
          <p:nvPr>
            <p:ph type="body" sz="quarter" idx="11"/>
          </p:nvPr>
        </p:nvSpPr>
        <p:spPr>
          <a:xfrm>
            <a:off x="314905" y="2091785"/>
            <a:ext cx="6429391" cy="396877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6"/>
              </a:buBlip>
              <a:defRPr/>
            </a:lvl1pPr>
            <a:lvl2pPr>
              <a:buFont typeface="Wingdings" pitchFamily="2" charset="2"/>
              <a:buChar char="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Calibri" pitchFamily="34" charset="0"/>
              <a:buChar char="–"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314905" y="553712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2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44296" y="1665075"/>
            <a:ext cx="698500" cy="52070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65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/ 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36"/>
          <a:stretch>
            <a:fillRect/>
          </a:stretch>
        </p:blipFill>
        <p:spPr bwMode="auto">
          <a:xfrm>
            <a:off x="7161737" y="0"/>
            <a:ext cx="1982912" cy="6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27470"/>
            <a:ext cx="8112120" cy="2007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024" y="1097634"/>
            <a:ext cx="457200" cy="508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19281" y="50904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37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/ 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469"/>
            <a:ext cx="9144000" cy="22624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024" y="1480412"/>
            <a:ext cx="457200" cy="50800"/>
          </a:xfrm>
          <a:prstGeom prst="rect">
            <a:avLst/>
          </a:prstGeom>
        </p:spPr>
      </p:pic>
      <p:sp>
        <p:nvSpPr>
          <p:cNvPr id="10" name="Titre 3"/>
          <p:cNvSpPr>
            <a:spLocks noGrp="1"/>
          </p:cNvSpPr>
          <p:nvPr>
            <p:ph type="title" hasCustomPrompt="1"/>
          </p:nvPr>
        </p:nvSpPr>
        <p:spPr>
          <a:xfrm>
            <a:off x="359960" y="53244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sur 2 lignes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36"/>
          <a:stretch>
            <a:fillRect/>
          </a:stretch>
        </p:blipFill>
        <p:spPr bwMode="auto">
          <a:xfrm>
            <a:off x="7161737" y="0"/>
            <a:ext cx="1982912" cy="6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5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/ 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470"/>
            <a:ext cx="8112120" cy="2007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024" y="1097634"/>
            <a:ext cx="457200" cy="508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319281" y="50904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8738691" y="6411430"/>
            <a:ext cx="490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84AE705-64E2-3A4F-A74B-E18C21B0D9F4}" type="slidenum">
              <a:rPr lang="fr-FR" sz="1000" b="1" smtClean="0">
                <a:solidFill>
                  <a:srgbClr val="DF4F4C"/>
                </a:solidFill>
              </a:rPr>
              <a:t>‹N°›</a:t>
            </a:fld>
            <a:endParaRPr lang="fr-FR" sz="1000" b="1" dirty="0">
              <a:solidFill>
                <a:srgbClr val="DF4F4C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08498" y="6646715"/>
            <a:ext cx="7920000" cy="115587"/>
          </a:xfrm>
          <a:prstGeom prst="rect">
            <a:avLst/>
          </a:prstGeom>
          <a:solidFill>
            <a:srgbClr val="DF4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7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3962" r:id="rId2"/>
    <p:sldLayoutId id="2147483987" r:id="rId3"/>
    <p:sldLayoutId id="2147484011" r:id="rId4"/>
    <p:sldLayoutId id="2147484000" r:id="rId5"/>
    <p:sldLayoutId id="2147484010" r:id="rId6"/>
    <p:sldLayoutId id="2147484015" r:id="rId7"/>
    <p:sldLayoutId id="2147484016" r:id="rId8"/>
    <p:sldLayoutId id="2147484012" r:id="rId9"/>
    <p:sldLayoutId id="2147484014" r:id="rId10"/>
    <p:sldLayoutId id="2147484008" r:id="rId11"/>
    <p:sldLayoutId id="2147484007" r:id="rId12"/>
    <p:sldLayoutId id="2147484013" r:id="rId1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.png"/><Relationship Id="rId7" Type="http://schemas.openxmlformats.org/officeDocument/2006/relationships/image" Target="../media/image5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emf"/><Relationship Id="rId5" Type="http://schemas.openxmlformats.org/officeDocument/2006/relationships/image" Target="../media/image3.emf"/><Relationship Id="rId4" Type="http://schemas.openxmlformats.org/officeDocument/2006/relationships/image" Target="../media/image54.emf"/><Relationship Id="rId9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HGctlEJEJu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hyperlink" Target="https://www.youtube.com/watch?v=rn5HtBX4Jb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8.png"/><Relationship Id="rId18" Type="http://schemas.openxmlformats.org/officeDocument/2006/relationships/image" Target="../media/image83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" Type="http://schemas.openxmlformats.org/officeDocument/2006/relationships/image" Target="../media/image68.png"/><Relationship Id="rId16" Type="http://schemas.openxmlformats.org/officeDocument/2006/relationships/image" Target="../media/image81.jpe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5" Type="http://schemas.openxmlformats.org/officeDocument/2006/relationships/image" Target="../media/image80.jpeg"/><Relationship Id="rId10" Type="http://schemas.openxmlformats.org/officeDocument/2006/relationships/image" Target="../media/image4.emf"/><Relationship Id="rId19" Type="http://schemas.openxmlformats.org/officeDocument/2006/relationships/image" Target="../media/image84.png"/><Relationship Id="rId4" Type="http://schemas.openxmlformats.org/officeDocument/2006/relationships/image" Target="../media/image70.jpeg"/><Relationship Id="rId9" Type="http://schemas.openxmlformats.org/officeDocument/2006/relationships/image" Target="../media/image75.bin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emf"/><Relationship Id="rId3" Type="http://schemas.openxmlformats.org/officeDocument/2006/relationships/image" Target="../media/image28.jpeg"/><Relationship Id="rId21" Type="http://schemas.openxmlformats.org/officeDocument/2006/relationships/image" Target="../media/image46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emf"/><Relationship Id="rId2" Type="http://schemas.openxmlformats.org/officeDocument/2006/relationships/image" Target="../media/image27.jpeg"/><Relationship Id="rId16" Type="http://schemas.openxmlformats.org/officeDocument/2006/relationships/image" Target="../media/image41.emf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emf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emf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887796" y="5460451"/>
            <a:ext cx="68388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 eaLnBrk="1" hangingPunct="1"/>
            <a:r>
              <a:rPr lang="fr-FR" altLang="fr-F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Présentation de Bordeaux INP, </a:t>
            </a:r>
          </a:p>
          <a:p>
            <a:pPr algn="r" eaLnBrk="1" hangingPunct="1"/>
            <a:r>
              <a:rPr lang="fr-FR" altLang="fr-F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ses écoles et La Prépa des INP</a:t>
            </a:r>
          </a:p>
          <a:p>
            <a:pPr algn="r" eaLnBrk="1" hangingPunct="1"/>
            <a:r>
              <a:rPr lang="fr-FR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Septembre 2020</a:t>
            </a:r>
          </a:p>
        </p:txBody>
      </p:sp>
    </p:spTree>
    <p:extLst>
      <p:ext uri="{BB962C8B-B14F-4D97-AF65-F5344CB8AC3E}">
        <p14:creationId xmlns:p14="http://schemas.microsoft.com/office/powerpoint/2010/main" val="55785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7205481" y="2252977"/>
            <a:ext cx="199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DF4F4C"/>
                </a:solidFill>
              </a:rPr>
              <a:t>En adéquation avec le Schéma Régional de l’Enseignement Supérieur, de la Recherche </a:t>
            </a:r>
            <a:br>
              <a:rPr lang="fr-FR" sz="1600" b="1" i="1" dirty="0">
                <a:solidFill>
                  <a:srgbClr val="DF4F4C"/>
                </a:solidFill>
              </a:rPr>
            </a:br>
            <a:r>
              <a:rPr lang="fr-FR" sz="1600" b="1" i="1" dirty="0">
                <a:solidFill>
                  <a:srgbClr val="DF4F4C"/>
                </a:solidFill>
              </a:rPr>
              <a:t>et de l’Innovation (SRESRI) de la Nouvelle-Aquitaine et la stratégie de spécialisation intelligente régionale.</a:t>
            </a:r>
          </a:p>
        </p:txBody>
      </p:sp>
      <p:sp>
        <p:nvSpPr>
          <p:cNvPr id="10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314905" y="1749553"/>
            <a:ext cx="6429391" cy="39687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SzPct val="100000"/>
            </a:pPr>
            <a:r>
              <a:rPr lang="fr-FR" sz="1800" b="1" dirty="0">
                <a:solidFill>
                  <a:srgbClr val="DF4F4C"/>
                </a:solidFill>
                <a:ea typeface="ＭＳ Ｐゴシック" charset="-128"/>
              </a:rPr>
              <a:t>GESTION DES GÉORESSOURCES </a:t>
            </a:r>
            <a:br>
              <a:rPr lang="fr-FR" sz="1800" dirty="0">
                <a:ea typeface="ＭＳ Ｐゴシック" charset="-128"/>
              </a:rPr>
            </a:br>
            <a:r>
              <a:rPr lang="fr-FR" sz="1800" dirty="0">
                <a:ea typeface="ＭＳ Ｐゴシック" charset="-128"/>
              </a:rPr>
              <a:t>Economie circulaire de l’eau </a:t>
            </a:r>
            <a:br>
              <a:rPr lang="fr-FR" sz="1800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Ecoles impliquées : ENSCBP - Bordeaux INP / ENSEGID – Bordeaux INP / ENSGTI*</a:t>
            </a:r>
            <a:br>
              <a:rPr lang="fr-FR" sz="1400" i="1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Laboratoires concernés : G&amp;E / </a:t>
            </a:r>
            <a:r>
              <a:rPr lang="fr-FR" sz="1400" i="1" dirty="0" err="1">
                <a:ea typeface="ＭＳ Ｐゴシック" charset="-128"/>
              </a:rPr>
              <a:t>LaTEP</a:t>
            </a:r>
            <a:endParaRPr lang="fr-FR" sz="1800" b="1" dirty="0">
              <a:ea typeface="ＭＳ Ｐゴシック" charset="-128"/>
            </a:endParaRPr>
          </a:p>
          <a:p>
            <a:pPr>
              <a:buSzPct val="100000"/>
            </a:pPr>
            <a:r>
              <a:rPr lang="fr-FR" sz="1800" b="1" dirty="0">
                <a:solidFill>
                  <a:srgbClr val="DF4F4C"/>
                </a:solidFill>
                <a:ea typeface="ＭＳ Ｐゴシック" charset="-128"/>
              </a:rPr>
              <a:t>BIO INGÉNIERIE DU FUTUR </a:t>
            </a:r>
            <a:br>
              <a:rPr lang="fr-FR" sz="1800" dirty="0">
                <a:ea typeface="ＭＳ Ｐゴシック" charset="-128"/>
              </a:rPr>
            </a:br>
            <a:r>
              <a:rPr lang="fr-FR" sz="1800" dirty="0">
                <a:ea typeface="ＭＳ Ｐゴシック" charset="-128"/>
              </a:rPr>
              <a:t>Matériaux avancés et </a:t>
            </a:r>
            <a:r>
              <a:rPr lang="fr-FR" sz="1800" dirty="0" err="1">
                <a:ea typeface="ＭＳ Ｐゴシック" charset="-128"/>
              </a:rPr>
              <a:t>bio-sourcés</a:t>
            </a:r>
            <a:r>
              <a:rPr lang="fr-FR" sz="1800" dirty="0">
                <a:ea typeface="ＭＳ Ｐゴシック" charset="-128"/>
              </a:rPr>
              <a:t> / Biologie de synthèse</a:t>
            </a:r>
            <a:br>
              <a:rPr lang="fr-FR" sz="1800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Ecoles impliquées: ENSCBP - Bordeaux INP / ENSTBB – Bordeaux INP</a:t>
            </a:r>
            <a:br>
              <a:rPr lang="fr-FR" sz="1400" i="1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Laboratoires concernés : CBMN / I2M / ISM / LCPO / </a:t>
            </a:r>
            <a:r>
              <a:rPr lang="fr-FR" sz="1400" i="1" dirty="0" err="1">
                <a:ea typeface="ＭＳ Ｐゴシック" charset="-128"/>
              </a:rPr>
              <a:t>Nutrineuro</a:t>
            </a:r>
            <a:endParaRPr lang="fr-FR" sz="1800" b="1" dirty="0">
              <a:ea typeface="ＭＳ Ｐゴシック" charset="-128"/>
            </a:endParaRPr>
          </a:p>
          <a:p>
            <a:pPr>
              <a:buSzPct val="100000"/>
            </a:pPr>
            <a:r>
              <a:rPr lang="fr-FR" sz="1800" b="1" dirty="0">
                <a:solidFill>
                  <a:srgbClr val="DF4F4C"/>
                </a:solidFill>
                <a:ea typeface="ＭＳ Ｐゴシック" charset="-128"/>
              </a:rPr>
              <a:t>TRANSFORMATION NUMÉRIQUE </a:t>
            </a:r>
            <a:br>
              <a:rPr lang="fr-FR" sz="1800" dirty="0">
                <a:ea typeface="ＭＳ Ｐゴシック" charset="-128"/>
              </a:rPr>
            </a:br>
            <a:r>
              <a:rPr lang="fr-FR" sz="1800" dirty="0">
                <a:ea typeface="ＭＳ Ｐゴシック" charset="-128"/>
              </a:rPr>
              <a:t>Usage et hybridité / Systèmes communicants / Simulation</a:t>
            </a:r>
            <a:br>
              <a:rPr lang="fr-FR" sz="1800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Ecoles impliquées : ENSC - Bordeaux INP / ENSEIRB - MATMECA – Bordeaux INP</a:t>
            </a:r>
            <a:br>
              <a:rPr lang="fr-FR" sz="1400" i="1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Laboratoires concernés : IMS / </a:t>
            </a:r>
            <a:r>
              <a:rPr lang="fr-FR" sz="1400" i="1" dirty="0" err="1">
                <a:ea typeface="ＭＳ Ｐゴシック" charset="-128"/>
              </a:rPr>
              <a:t>LaBRI</a:t>
            </a:r>
            <a:r>
              <a:rPr lang="fr-FR" sz="1400" i="1" dirty="0">
                <a:ea typeface="ＭＳ Ｐゴシック" charset="-128"/>
              </a:rPr>
              <a:t> / IMB / I2M</a:t>
            </a:r>
            <a:endParaRPr lang="fr-FR" sz="1400" b="1" dirty="0">
              <a:ea typeface="ＭＳ Ｐゴシック" charset="-128"/>
            </a:endParaRPr>
          </a:p>
          <a:p>
            <a:pPr>
              <a:buSzPct val="100000"/>
            </a:pPr>
            <a:r>
              <a:rPr lang="fr-FR" sz="1800" b="1" dirty="0">
                <a:solidFill>
                  <a:srgbClr val="DF4F4C"/>
                </a:solidFill>
                <a:ea typeface="ＭＳ Ｐゴシック" charset="-128"/>
              </a:rPr>
              <a:t>TRANSITION ÉNERGÉTIQUE </a:t>
            </a:r>
            <a:br>
              <a:rPr lang="fr-FR" sz="1800" dirty="0">
                <a:ea typeface="ＭＳ Ｐゴシック" charset="-128"/>
              </a:rPr>
            </a:br>
            <a:r>
              <a:rPr lang="fr-FR" sz="1800" dirty="0">
                <a:ea typeface="ＭＳ Ｐゴシック" charset="-128"/>
              </a:rPr>
              <a:t>Ecoconstruction / Eco-procédé / </a:t>
            </a:r>
            <a:r>
              <a:rPr lang="fr-FR" sz="1800" dirty="0" err="1">
                <a:ea typeface="ＭＳ Ｐゴシック" charset="-128"/>
              </a:rPr>
              <a:t>Bio-matériaux</a:t>
            </a:r>
            <a:br>
              <a:rPr lang="fr-FR" sz="1000" b="1" dirty="0"/>
            </a:br>
            <a:r>
              <a:rPr lang="fr-FR" sz="1400" i="1" dirty="0">
                <a:ea typeface="ＭＳ Ｐゴシック" charset="-128"/>
              </a:rPr>
              <a:t>Ecoles impliquées : ENSCBP - Bordeaux INP / ENSEGID – Bordeaux INP / ENSGTI* / ISABTP*</a:t>
            </a:r>
            <a:br>
              <a:rPr lang="fr-FR" sz="1400" i="1" dirty="0">
                <a:ea typeface="ＭＳ Ｐゴシック" charset="-128"/>
              </a:rPr>
            </a:br>
            <a:r>
              <a:rPr lang="fr-FR" sz="1400" i="1" dirty="0">
                <a:ea typeface="ＭＳ Ｐゴシック" charset="-128"/>
              </a:rPr>
              <a:t>Laboratoires concernés : G&amp;E / </a:t>
            </a:r>
            <a:r>
              <a:rPr lang="fr-FR" sz="1400" i="1" dirty="0" err="1">
                <a:ea typeface="ＭＳ Ｐゴシック" charset="-128"/>
              </a:rPr>
              <a:t>LaTEP</a:t>
            </a:r>
            <a:r>
              <a:rPr lang="fr-FR" sz="1400" i="1" dirty="0">
                <a:ea typeface="ＭＳ Ｐゴシック" charset="-128"/>
              </a:rPr>
              <a:t> / IMS / ICMCB</a:t>
            </a:r>
            <a:endParaRPr lang="fr-FR" sz="1400" b="1" dirty="0">
              <a:ea typeface="ＭＳ Ｐゴシック" charset="-128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4905" y="509040"/>
            <a:ext cx="7886700" cy="1325563"/>
          </a:xfrm>
        </p:spPr>
        <p:txBody>
          <a:bodyPr/>
          <a:lstStyle/>
          <a:p>
            <a:r>
              <a:rPr lang="fr-FR" dirty="0"/>
              <a:t>Un positionnement sur des enjeux</a:t>
            </a:r>
            <a:br>
              <a:rPr lang="fr-FR" dirty="0"/>
            </a:br>
            <a:r>
              <a:rPr lang="fr-FR" dirty="0"/>
              <a:t>d’aujourd’hui et de demain</a:t>
            </a:r>
          </a:p>
        </p:txBody>
      </p:sp>
    </p:spTree>
    <p:extLst>
      <p:ext uri="{BB962C8B-B14F-4D97-AF65-F5344CB8AC3E}">
        <p14:creationId xmlns:p14="http://schemas.microsoft.com/office/powerpoint/2010/main" val="182034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/>
          <p:cNvSpPr txBox="1">
            <a:spLocks/>
          </p:cNvSpPr>
          <p:nvPr/>
        </p:nvSpPr>
        <p:spPr>
          <a:xfrm>
            <a:off x="445024" y="2128675"/>
            <a:ext cx="7425009" cy="387122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itchFamily="2" charset="2"/>
              <a:buChar char="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fr-FR" sz="2000" b="1" dirty="0"/>
              <a:t> Garantir l’employabilité </a:t>
            </a:r>
            <a:r>
              <a:rPr lang="fr-FR" sz="2000" dirty="0"/>
              <a:t>de nos diplômé(e)s </a:t>
            </a:r>
            <a:br>
              <a:rPr lang="fr-FR" sz="2000" dirty="0"/>
            </a:br>
            <a:r>
              <a:rPr lang="fr-FR" sz="2000" dirty="0"/>
              <a:t> tout au long de leur vie</a:t>
            </a:r>
          </a:p>
          <a:p>
            <a:pPr>
              <a:buBlip>
                <a:blip r:embed="rId3"/>
              </a:buBlip>
            </a:pPr>
            <a:r>
              <a:rPr lang="fr-FR" sz="2000" b="1" dirty="0"/>
              <a:t> Contribuer au développement économique </a:t>
            </a:r>
            <a:br>
              <a:rPr lang="fr-FR" sz="2000" b="1" dirty="0"/>
            </a:br>
            <a:r>
              <a:rPr lang="fr-FR" sz="2000" b="1" dirty="0"/>
              <a:t> et sociétal durable </a:t>
            </a:r>
            <a:r>
              <a:rPr lang="fr-FR" sz="2000" dirty="0"/>
              <a:t>sur le territoire régional </a:t>
            </a:r>
            <a:br>
              <a:rPr lang="fr-FR" sz="2000" dirty="0"/>
            </a:br>
            <a:r>
              <a:rPr lang="fr-FR" sz="2000" dirty="0"/>
              <a:t> et national</a:t>
            </a:r>
            <a:endParaRPr lang="fr-FR" sz="2000" b="1" dirty="0"/>
          </a:p>
          <a:p>
            <a:pPr>
              <a:buBlip>
                <a:blip r:embed="rId3"/>
              </a:buBlip>
            </a:pPr>
            <a:r>
              <a:rPr lang="fr-FR" sz="2000" dirty="0"/>
              <a:t>Développer une </a:t>
            </a:r>
            <a:r>
              <a:rPr lang="fr-FR" sz="2000" b="1" dirty="0"/>
              <a:t>culture de l’entrepreneuriat </a:t>
            </a:r>
            <a:br>
              <a:rPr lang="fr-FR" sz="2000" b="1" dirty="0"/>
            </a:br>
            <a:r>
              <a:rPr lang="fr-FR" sz="2000" b="1" dirty="0"/>
              <a:t> et de l’innovation</a:t>
            </a:r>
          </a:p>
          <a:p>
            <a:pPr>
              <a:buBlip>
                <a:blip r:embed="rId3"/>
              </a:buBlip>
            </a:pPr>
            <a:r>
              <a:rPr lang="fr-FR" sz="2000" dirty="0"/>
              <a:t> Accroître la </a:t>
            </a:r>
            <a:r>
              <a:rPr lang="fr-FR" sz="2000" b="1" dirty="0"/>
              <a:t>visibilité et l’attractivité nationale </a:t>
            </a:r>
            <a:br>
              <a:rPr lang="fr-FR" sz="2000" b="1" dirty="0"/>
            </a:br>
            <a:r>
              <a:rPr lang="fr-FR" sz="2000" b="1" dirty="0"/>
              <a:t> et internationale </a:t>
            </a:r>
            <a:r>
              <a:rPr lang="fr-FR" sz="2000" dirty="0"/>
              <a:t>des formations</a:t>
            </a:r>
          </a:p>
          <a:p>
            <a:pPr>
              <a:buBlip>
                <a:blip r:embed="rId3"/>
              </a:buBlip>
            </a:pP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40">
            <a:off x="6062027" y="2959391"/>
            <a:ext cx="2431298" cy="2644570"/>
          </a:xfrm>
          <a:prstGeom prst="rect">
            <a:avLst/>
          </a:prstGeom>
        </p:spPr>
      </p:pic>
      <p:sp>
        <p:nvSpPr>
          <p:cNvPr id="5" name="Espace réservé du texte 1"/>
          <p:cNvSpPr txBox="1">
            <a:spLocks/>
          </p:cNvSpPr>
          <p:nvPr/>
        </p:nvSpPr>
        <p:spPr>
          <a:xfrm>
            <a:off x="351179" y="515111"/>
            <a:ext cx="7197938" cy="71435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000" b="1" dirty="0"/>
              <a:t>Un acteur </a:t>
            </a:r>
            <a:r>
              <a:rPr lang="fr-FR" sz="3000" b="1"/>
              <a:t>du développement économique </a:t>
            </a:r>
            <a:r>
              <a:rPr lang="fr-FR" sz="3000" b="1" dirty="0"/>
              <a:t>ancré sur son territoire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24" y="1480412"/>
            <a:ext cx="457200" cy="50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35214">
            <a:off x="7215969" y="375512"/>
            <a:ext cx="2755900" cy="2209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395" y="1377465"/>
            <a:ext cx="628651" cy="3498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415" y="1470786"/>
            <a:ext cx="272055" cy="3355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3640" y="2316741"/>
            <a:ext cx="479298" cy="2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139088" y="2397766"/>
            <a:ext cx="4688958" cy="1641739"/>
          </a:xfrm>
        </p:spPr>
        <p:txBody>
          <a:bodyPr/>
          <a:lstStyle/>
          <a:p>
            <a:r>
              <a:rPr lang="fr-FR" dirty="0"/>
              <a:t>Des formations</a:t>
            </a:r>
          </a:p>
          <a:p>
            <a:r>
              <a:rPr lang="fr-FR" dirty="0" err="1"/>
              <a:t>professionnalisantes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248705" y="4251532"/>
            <a:ext cx="2674747" cy="59734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9"/>
          <p:cNvGrpSpPr/>
          <p:nvPr/>
        </p:nvGrpSpPr>
        <p:grpSpPr>
          <a:xfrm>
            <a:off x="5936386" y="4341436"/>
            <a:ext cx="1399740" cy="417532"/>
            <a:chOff x="3810112" y="4641690"/>
            <a:chExt cx="2162201" cy="644968"/>
          </a:xfrm>
        </p:grpSpPr>
        <p:sp>
          <p:nvSpPr>
            <p:cNvPr id="13" name="Rectangle 12"/>
            <p:cNvSpPr/>
            <p:nvPr/>
          </p:nvSpPr>
          <p:spPr>
            <a:xfrm>
              <a:off x="3810112" y="4657035"/>
              <a:ext cx="2162201" cy="6296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AAADC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547" y="4641690"/>
              <a:ext cx="1955949" cy="628698"/>
            </a:xfrm>
            <a:prstGeom prst="rect">
              <a:avLst/>
            </a:prstGeom>
          </p:spPr>
        </p:pic>
      </p:grpSp>
      <p:sp>
        <p:nvSpPr>
          <p:cNvPr id="15" name="ZoneTexte 14"/>
          <p:cNvSpPr txBox="1"/>
          <p:nvPr/>
        </p:nvSpPr>
        <p:spPr>
          <a:xfrm>
            <a:off x="4282929" y="4254944"/>
            <a:ext cx="2545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Futura Condensed"/>
              </a:rPr>
              <a:t>Chaque année, nos écoles </a:t>
            </a:r>
            <a:b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Futura Condensed"/>
              </a:rPr>
            </a:b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Futura Condensed"/>
              </a:rPr>
              <a:t>se distinguent également </a:t>
            </a:r>
            <a:b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Futura Condensed"/>
              </a:rPr>
            </a:b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Futura Condensed"/>
              </a:rPr>
              <a:t>dans le palmarès</a:t>
            </a:r>
          </a:p>
        </p:txBody>
      </p:sp>
    </p:spTree>
    <p:extLst>
      <p:ext uri="{BB962C8B-B14F-4D97-AF65-F5344CB8AC3E}">
        <p14:creationId xmlns:p14="http://schemas.microsoft.com/office/powerpoint/2010/main" val="94208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r-FR" dirty="0"/>
              <a:t>20 spécialités d’ingénieurs</a:t>
            </a:r>
            <a:br>
              <a:rPr lang="fr-FR" dirty="0"/>
            </a:br>
            <a:r>
              <a:rPr lang="fr-FR" sz="2400" b="0" i="1" dirty="0"/>
              <a:t>dont 5 par la voie de l’apprentissage</a:t>
            </a:r>
            <a:endParaRPr lang="fr-FR" b="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721809" y="6365310"/>
            <a:ext cx="690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bg1">
                    <a:lumMod val="50000"/>
                  </a:schemeClr>
                </a:solidFill>
              </a:rPr>
              <a:t>* Écoles partenaires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35" y="1858009"/>
            <a:ext cx="3647552" cy="42344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8255" y="1858009"/>
            <a:ext cx="3758549" cy="35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204914" y="2537976"/>
            <a:ext cx="3743987" cy="1641739"/>
          </a:xfrm>
        </p:spPr>
        <p:txBody>
          <a:bodyPr/>
          <a:lstStyle/>
          <a:p>
            <a:r>
              <a:rPr lang="fr-FR" dirty="0"/>
              <a:t>Une insertion</a:t>
            </a:r>
          </a:p>
          <a:p>
            <a:r>
              <a:rPr lang="fr-FR" dirty="0"/>
              <a:t>professionnelle</a:t>
            </a:r>
          </a:p>
          <a:p>
            <a:r>
              <a:rPr lang="fr-FR" dirty="0"/>
              <a:t>de qualité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995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81965" y="1400537"/>
            <a:ext cx="590308" cy="18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73" y="465864"/>
            <a:ext cx="6933235" cy="60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028413" y="2441163"/>
            <a:ext cx="3743987" cy="1641739"/>
          </a:xfrm>
        </p:spPr>
        <p:txBody>
          <a:bodyPr>
            <a:noAutofit/>
          </a:bodyPr>
          <a:lstStyle/>
          <a:p>
            <a:r>
              <a:rPr lang="fr-FR" sz="3200" dirty="0"/>
              <a:t>  Une expertise scientifique </a:t>
            </a:r>
            <a:br>
              <a:rPr lang="fr-FR" sz="3200" dirty="0"/>
            </a:br>
            <a:r>
              <a:rPr lang="fr-FR" sz="3200" dirty="0"/>
              <a:t>et technologique </a:t>
            </a:r>
            <a:br>
              <a:rPr lang="fr-FR" sz="3200" dirty="0"/>
            </a:br>
            <a:r>
              <a:rPr lang="fr-FR" sz="3200" dirty="0"/>
              <a:t>au service </a:t>
            </a:r>
            <a:br>
              <a:rPr lang="fr-FR" sz="3200" dirty="0"/>
            </a:br>
            <a:r>
              <a:rPr lang="fr-FR" sz="3200" dirty="0"/>
              <a:t>des entreprises</a:t>
            </a:r>
          </a:p>
        </p:txBody>
      </p:sp>
    </p:spTree>
    <p:extLst>
      <p:ext uri="{BB962C8B-B14F-4D97-AF65-F5344CB8AC3E}">
        <p14:creationId xmlns:p14="http://schemas.microsoft.com/office/powerpoint/2010/main" val="163623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acteur territorial majeur</a:t>
            </a:r>
            <a:br>
              <a:rPr lang="fr-FR" dirty="0"/>
            </a:br>
            <a:r>
              <a:rPr lang="fr-FR" dirty="0"/>
              <a:t>de la recherche en sciences et technologie</a:t>
            </a:r>
          </a:p>
        </p:txBody>
      </p:sp>
      <p:sp>
        <p:nvSpPr>
          <p:cNvPr id="4" name="Rectangle 3"/>
          <p:cNvSpPr/>
          <p:nvPr/>
        </p:nvSpPr>
        <p:spPr>
          <a:xfrm>
            <a:off x="6481640" y="1892205"/>
            <a:ext cx="1998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rgbClr val="DF4F4C"/>
                </a:solidFill>
              </a:rPr>
              <a:t>Bordeaux INP</a:t>
            </a:r>
            <a:br>
              <a:rPr lang="fr-FR" sz="1400" b="1" i="1" dirty="0">
                <a:solidFill>
                  <a:srgbClr val="DF4F4C"/>
                </a:solidFill>
              </a:rPr>
            </a:br>
            <a:r>
              <a:rPr lang="fr-FR" b="1" i="1" dirty="0">
                <a:solidFill>
                  <a:srgbClr val="DF4F4C"/>
                </a:solidFill>
              </a:rPr>
              <a:t>48</a:t>
            </a:r>
            <a:r>
              <a:rPr lang="fr-FR" b="1" i="1" baseline="30000" dirty="0">
                <a:solidFill>
                  <a:srgbClr val="DF4F4C"/>
                </a:solidFill>
              </a:rPr>
              <a:t>e</a:t>
            </a:r>
            <a:r>
              <a:rPr lang="fr-FR" b="1" i="1" dirty="0">
                <a:solidFill>
                  <a:srgbClr val="DF4F4C"/>
                </a:solidFill>
              </a:rPr>
              <a:t> au classement de l’INPI </a:t>
            </a:r>
            <a:r>
              <a:rPr lang="fr-FR" sz="1400" b="1" i="1" dirty="0">
                <a:solidFill>
                  <a:srgbClr val="DF4F4C"/>
                </a:solidFill>
              </a:rPr>
              <a:t>(classement 2018 en France)</a:t>
            </a:r>
          </a:p>
        </p:txBody>
      </p:sp>
      <p:sp>
        <p:nvSpPr>
          <p:cNvPr id="5" name="Espace réservé du texte 4"/>
          <p:cNvSpPr txBox="1">
            <a:spLocks/>
          </p:cNvSpPr>
          <p:nvPr/>
        </p:nvSpPr>
        <p:spPr>
          <a:xfrm>
            <a:off x="846258" y="1685749"/>
            <a:ext cx="8127621" cy="56520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itchFamily="2" charset="2"/>
              <a:buChar char="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fr-FR" sz="1800" dirty="0">
                <a:solidFill>
                  <a:srgbClr val="DF4F4C"/>
                </a:solidFill>
              </a:rPr>
              <a:t> </a:t>
            </a:r>
            <a:r>
              <a:rPr lang="fr-FR" sz="1800" b="1" dirty="0">
                <a:solidFill>
                  <a:srgbClr val="DF4F4C"/>
                </a:solidFill>
              </a:rPr>
              <a:t>Des domaines variés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fr-FR" sz="1400" dirty="0"/>
              <a:t> Alimentation, Santé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fr-FR" sz="1400" dirty="0"/>
              <a:t> Environnement, Ressources naturelles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fr-FR" sz="1400" dirty="0"/>
              <a:t> Energie, Transport </a:t>
            </a:r>
          </a:p>
          <a:p>
            <a:pPr lvl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fr-FR" sz="1400" dirty="0"/>
              <a:t> Systèmes communicants / Facteur humain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fr-FR" sz="1400" dirty="0"/>
              <a:t> Biologie de synthèse</a:t>
            </a:r>
          </a:p>
          <a:p>
            <a:pPr marL="285750" lvl="1" indent="-285750">
              <a:spcBef>
                <a:spcPts val="1000"/>
              </a:spcBef>
              <a:buBlip>
                <a:blip r:embed="rId3"/>
              </a:buBlip>
            </a:pPr>
            <a:r>
              <a:rPr lang="fr-FR" sz="1600" b="1" dirty="0">
                <a:solidFill>
                  <a:srgbClr val="DF4F4C"/>
                </a:solidFill>
              </a:rPr>
              <a:t> </a:t>
            </a:r>
            <a:r>
              <a:rPr lang="fr-FR" sz="1800" b="1" dirty="0">
                <a:solidFill>
                  <a:srgbClr val="DF4F4C"/>
                </a:solidFill>
              </a:rPr>
              <a:t>11 laboratoires de recherche</a:t>
            </a:r>
            <a:br>
              <a:rPr lang="fr-FR" sz="1800" b="1" dirty="0"/>
            </a:br>
            <a:r>
              <a:rPr lang="fr-FR" sz="1200" i="1" dirty="0">
                <a:solidFill>
                  <a:srgbClr val="5A5A5A"/>
                </a:solidFill>
              </a:rPr>
              <a:t>en </a:t>
            </a:r>
            <a:r>
              <a:rPr lang="fr-FR" sz="1200" i="1" dirty="0" err="1">
                <a:solidFill>
                  <a:srgbClr val="5A5A5A"/>
                </a:solidFill>
              </a:rPr>
              <a:t>co-tutelle</a:t>
            </a:r>
            <a:r>
              <a:rPr lang="fr-FR" sz="1200" i="1" dirty="0">
                <a:solidFill>
                  <a:srgbClr val="5A5A5A"/>
                </a:solidFill>
              </a:rPr>
              <a:t> avec l’université de Bordeaux, </a:t>
            </a:r>
            <a:br>
              <a:rPr lang="fr-FR" sz="1200" i="1" dirty="0">
                <a:solidFill>
                  <a:srgbClr val="5A5A5A"/>
                </a:solidFill>
              </a:rPr>
            </a:br>
            <a:r>
              <a:rPr lang="fr-FR" sz="1200" i="1" dirty="0">
                <a:solidFill>
                  <a:srgbClr val="5A5A5A"/>
                </a:solidFill>
              </a:rPr>
              <a:t>l’Université Bordeaux Montaigne, Arts et métiers </a:t>
            </a:r>
            <a:r>
              <a:rPr lang="fr-FR" sz="1200" i="1" dirty="0" err="1">
                <a:solidFill>
                  <a:srgbClr val="5A5A5A"/>
                </a:solidFill>
              </a:rPr>
              <a:t>ParisTech</a:t>
            </a:r>
            <a:r>
              <a:rPr lang="fr-FR" sz="1200" i="1" dirty="0">
                <a:solidFill>
                  <a:srgbClr val="5A5A5A"/>
                </a:solidFill>
              </a:rPr>
              <a:t>, le CNRS et l’Inra </a:t>
            </a:r>
            <a:endParaRPr lang="fr-FR" sz="1600" b="1" i="1" dirty="0"/>
          </a:p>
          <a:p>
            <a:pPr marL="285750" lvl="1" indent="-285750">
              <a:spcBef>
                <a:spcPts val="1000"/>
              </a:spcBef>
              <a:buBlip>
                <a:blip r:embed="rId3"/>
              </a:buBlip>
            </a:pPr>
            <a:r>
              <a:rPr lang="fr-FR" sz="1600" b="1" i="1" dirty="0">
                <a:solidFill>
                  <a:srgbClr val="E2007A"/>
                </a:solidFill>
              </a:rPr>
              <a:t> </a:t>
            </a:r>
            <a:r>
              <a:rPr lang="fr-FR" sz="1800" b="1" i="1" dirty="0">
                <a:solidFill>
                  <a:srgbClr val="DF4F4C"/>
                </a:solidFill>
              </a:rPr>
              <a:t>7</a:t>
            </a:r>
            <a:r>
              <a:rPr lang="fr-FR" sz="1800" b="1" dirty="0">
                <a:solidFill>
                  <a:srgbClr val="DF4F4C"/>
                </a:solidFill>
              </a:rPr>
              <a:t> équipes-projets communes avec INRIA</a:t>
            </a:r>
          </a:p>
          <a:p>
            <a:pPr marL="285750" lvl="1" indent="-285750">
              <a:spcBef>
                <a:spcPts val="1000"/>
              </a:spcBef>
              <a:buBlip>
                <a:blip r:embed="rId3"/>
              </a:buBlip>
            </a:pPr>
            <a:r>
              <a:rPr lang="fr-FR" sz="1800" b="1" dirty="0">
                <a:solidFill>
                  <a:srgbClr val="DF4F4C"/>
                </a:solidFill>
              </a:rPr>
              <a:t> 8 laboratoires internationaux associés</a:t>
            </a:r>
          </a:p>
          <a:p>
            <a:pPr marL="285750" lvl="1" indent="-285750">
              <a:spcBef>
                <a:spcPts val="1000"/>
              </a:spcBef>
              <a:buBlip>
                <a:blip r:embed="rId3"/>
              </a:buBlip>
            </a:pPr>
            <a:r>
              <a:rPr lang="fr-FR" sz="1800" b="1" dirty="0">
                <a:solidFill>
                  <a:srgbClr val="DF4F4C"/>
                </a:solidFill>
              </a:rPr>
              <a:t> 1 école doctorale </a:t>
            </a:r>
            <a:r>
              <a:rPr lang="fr-FR" sz="1800" b="1" dirty="0" err="1">
                <a:solidFill>
                  <a:srgbClr val="DF4F4C"/>
                </a:solidFill>
              </a:rPr>
              <a:t>co</a:t>
            </a:r>
            <a:r>
              <a:rPr lang="fr-FR" sz="1800" b="1" dirty="0">
                <a:solidFill>
                  <a:srgbClr val="DF4F4C"/>
                </a:solidFill>
              </a:rPr>
              <a:t>-accréditée </a:t>
            </a:r>
            <a:br>
              <a:rPr lang="fr-FR" sz="1800" b="1" dirty="0">
                <a:solidFill>
                  <a:srgbClr val="DF4F4C"/>
                </a:solidFill>
              </a:rPr>
            </a:br>
            <a:r>
              <a:rPr lang="fr-FR" sz="1800" b="1" dirty="0">
                <a:solidFill>
                  <a:srgbClr val="DF4F4C"/>
                </a:solidFill>
              </a:rPr>
              <a:t>« Montaigne Humanités » </a:t>
            </a:r>
            <a:r>
              <a:rPr lang="fr-FR" sz="1200" dirty="0">
                <a:solidFill>
                  <a:srgbClr val="DF4F4C"/>
                </a:solidFill>
              </a:rPr>
              <a:t>(Université Bordeaux Montaigne)</a:t>
            </a:r>
            <a:br>
              <a:rPr lang="fr-FR" sz="1200" dirty="0">
                <a:solidFill>
                  <a:srgbClr val="DF4F4C"/>
                </a:solidFill>
              </a:rPr>
            </a:br>
            <a:r>
              <a:rPr lang="fr-FR" sz="1800" b="1" dirty="0">
                <a:solidFill>
                  <a:srgbClr val="DF4F4C"/>
                </a:solidFill>
              </a:rPr>
              <a:t>&amp; 5 écoles doctorales associées </a:t>
            </a:r>
            <a:r>
              <a:rPr lang="fr-FR" sz="1200" dirty="0">
                <a:solidFill>
                  <a:srgbClr val="DF4F4C"/>
                </a:solidFill>
              </a:rPr>
              <a:t>(université de Bordeaux)</a:t>
            </a:r>
          </a:p>
          <a:p>
            <a:pPr>
              <a:buBlip>
                <a:blip r:embed="rId3"/>
              </a:buBlip>
            </a:pPr>
            <a:r>
              <a:rPr lang="fr-FR" sz="1800" b="1" dirty="0">
                <a:solidFill>
                  <a:srgbClr val="DF4F4C"/>
                </a:solidFill>
              </a:rPr>
              <a:t> Acteur majeur des programmes « Investissements d’Avenir »</a:t>
            </a:r>
            <a:br>
              <a:rPr lang="fr-FR" sz="1800" b="1" dirty="0">
                <a:solidFill>
                  <a:srgbClr val="DF4F4C"/>
                </a:solidFill>
              </a:rPr>
            </a:br>
            <a:r>
              <a:rPr lang="fr-FR" sz="1800" b="1" dirty="0">
                <a:solidFill>
                  <a:srgbClr val="3AAADC"/>
                </a:solidFill>
              </a:rPr>
              <a:t>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Initiative d’excellence « 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IdEx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Bordeaux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»</a:t>
            </a:r>
            <a:endParaRPr lang="fr-FR" sz="1400" b="1" dirty="0">
              <a:solidFill>
                <a:srgbClr val="3AAADC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429">
            <a:off x="7367164" y="5307865"/>
            <a:ext cx="1310462" cy="87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5929">
            <a:off x="7621185" y="4613026"/>
            <a:ext cx="1011134" cy="67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6481640" y="3291729"/>
            <a:ext cx="1998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solidFill>
                  <a:srgbClr val="DF4F4C"/>
                </a:solidFill>
              </a:rPr>
              <a:t>13% des diplômés </a:t>
            </a:r>
            <a:r>
              <a:rPr lang="fr-FR" sz="1400" b="1" i="1" dirty="0">
                <a:solidFill>
                  <a:srgbClr val="DF4F4C"/>
                </a:solidFill>
              </a:rPr>
              <a:t>continuent leurs études</a:t>
            </a:r>
          </a:p>
          <a:p>
            <a:pPr algn="ctr"/>
            <a:r>
              <a:rPr lang="fr-FR" sz="1600" b="1" i="1" dirty="0">
                <a:solidFill>
                  <a:srgbClr val="DF4F4C"/>
                </a:solidFill>
              </a:rPr>
              <a:t>en thèse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638408" y="3102511"/>
            <a:ext cx="1685384" cy="0"/>
          </a:xfrm>
          <a:prstGeom prst="line">
            <a:avLst/>
          </a:prstGeom>
          <a:ln>
            <a:solidFill>
              <a:srgbClr val="DF4F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573" y="1698821"/>
            <a:ext cx="518835" cy="3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33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2799">
            <a:off x="5257830" y="4903897"/>
            <a:ext cx="1947542" cy="129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structures dédiées à l’innovation </a:t>
            </a:r>
            <a:br>
              <a:rPr lang="fr-FR" dirty="0"/>
            </a:br>
            <a:r>
              <a:rPr lang="fr-FR" dirty="0"/>
              <a:t>et au transfert de technologie (6000m²)</a:t>
            </a:r>
          </a:p>
        </p:txBody>
      </p:sp>
      <p:sp>
        <p:nvSpPr>
          <p:cNvPr id="4" name="Espace réservé du texte 4"/>
          <p:cNvSpPr txBox="1">
            <a:spLocks/>
          </p:cNvSpPr>
          <p:nvPr/>
        </p:nvSpPr>
        <p:spPr>
          <a:xfrm>
            <a:off x="624820" y="1834604"/>
            <a:ext cx="7897786" cy="160291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itchFamily="2" charset="2"/>
              <a:buChar char="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DF4F4C"/>
                </a:solidFill>
              </a:rPr>
              <a:t>Objectifs de Bordeaux INP</a:t>
            </a:r>
          </a:p>
          <a:p>
            <a:pPr>
              <a:buBlip>
                <a:blip r:embed="rId4"/>
              </a:buBlip>
            </a:pPr>
            <a:r>
              <a:rPr lang="fr-FR" sz="1600" dirty="0"/>
              <a:t> </a:t>
            </a:r>
            <a:r>
              <a:rPr lang="fr-FR" sz="1600" b="1" dirty="0"/>
              <a:t>Développer</a:t>
            </a:r>
            <a:r>
              <a:rPr lang="fr-FR" sz="1600" dirty="0"/>
              <a:t> et </a:t>
            </a:r>
            <a:r>
              <a:rPr lang="fr-FR" sz="1600" b="1" dirty="0"/>
              <a:t>valoriser</a:t>
            </a:r>
            <a:r>
              <a:rPr lang="fr-FR" sz="1600" dirty="0"/>
              <a:t> l’activité de transfert de technologie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Affirmer son expertise </a:t>
            </a:r>
            <a:r>
              <a:rPr lang="fr-FR" sz="1600" dirty="0"/>
              <a:t>au travers de plateaux technologiques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dirty="0"/>
              <a:t> </a:t>
            </a:r>
            <a:r>
              <a:rPr lang="fr-FR" sz="1600" b="1" dirty="0"/>
              <a:t>Contribuer</a:t>
            </a:r>
            <a:r>
              <a:rPr lang="fr-FR" sz="1600" dirty="0"/>
              <a:t> au processus de l’innovation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DF4F4C"/>
                </a:solidFill>
              </a:rPr>
              <a:t>Implication dans les structures dédiées au transfert</a:t>
            </a:r>
          </a:p>
          <a:p>
            <a:pPr>
              <a:buBlip>
                <a:blip r:embed="rId4"/>
              </a:buBlip>
            </a:pPr>
            <a:r>
              <a:rPr lang="fr-FR" sz="1600" dirty="0"/>
              <a:t> </a:t>
            </a:r>
            <a:r>
              <a:rPr lang="fr-FR" sz="1600" b="1" dirty="0"/>
              <a:t>6 plateaux de transfert de technologie</a:t>
            </a:r>
            <a:r>
              <a:rPr lang="fr-FR" sz="1600" dirty="0"/>
              <a:t> répartis </a:t>
            </a:r>
            <a:br>
              <a:rPr lang="fr-FR" sz="1600" dirty="0"/>
            </a:br>
            <a:r>
              <a:rPr lang="fr-FR" sz="1600" dirty="0"/>
              <a:t> au sein des écoles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3 chaires industrielles / 1 chaire formation / 1 chaire UNESCO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5 pôles de compétitivité 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6 clusters</a:t>
            </a:r>
            <a:r>
              <a:rPr lang="fr-FR" sz="1600" dirty="0"/>
              <a:t> 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4 groupements d’intérêt scientifique (GIS)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4 Instituts Carnot</a:t>
            </a:r>
          </a:p>
          <a:p>
            <a:pPr>
              <a:spcBef>
                <a:spcPts val="700"/>
              </a:spcBef>
              <a:buBlip>
                <a:blip r:embed="rId4"/>
              </a:buBlip>
            </a:pPr>
            <a:r>
              <a:rPr lang="fr-FR" sz="1600" b="1" dirty="0"/>
              <a:t> Fondation Bordeaux Université</a:t>
            </a:r>
          </a:p>
          <a:p>
            <a:pPr>
              <a:spcBef>
                <a:spcPts val="700"/>
              </a:spcBef>
            </a:pP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0039">
            <a:off x="6797077" y="4326884"/>
            <a:ext cx="1992595" cy="1435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230139" y="23506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rgbClr val="DF4F4C"/>
                </a:solidFill>
              </a:rPr>
              <a:t>En 2019, c’est </a:t>
            </a:r>
            <a:br>
              <a:rPr lang="fr-FR" b="1" i="1" dirty="0">
                <a:solidFill>
                  <a:srgbClr val="DF4F4C"/>
                </a:solidFill>
              </a:rPr>
            </a:br>
            <a:r>
              <a:rPr lang="fr-FR" b="1" i="1" dirty="0">
                <a:solidFill>
                  <a:srgbClr val="DF4F4C"/>
                </a:solidFill>
              </a:rPr>
              <a:t>190 contrats de </a:t>
            </a:r>
            <a:br>
              <a:rPr lang="fr-FR" b="1" i="1" dirty="0">
                <a:solidFill>
                  <a:srgbClr val="DF4F4C"/>
                </a:solidFill>
              </a:rPr>
            </a:br>
            <a:r>
              <a:rPr lang="fr-FR" b="1" i="1" dirty="0">
                <a:solidFill>
                  <a:srgbClr val="DF4F4C"/>
                </a:solidFill>
              </a:rPr>
              <a:t>partenariats</a:t>
            </a:r>
          </a:p>
        </p:txBody>
      </p:sp>
    </p:spTree>
    <p:extLst>
      <p:ext uri="{BB962C8B-B14F-4D97-AF65-F5344CB8AC3E}">
        <p14:creationId xmlns:p14="http://schemas.microsoft.com/office/powerpoint/2010/main" val="147913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156003" y="2377368"/>
            <a:ext cx="3743987" cy="2486732"/>
          </a:xfrm>
        </p:spPr>
        <p:txBody>
          <a:bodyPr/>
          <a:lstStyle/>
          <a:p>
            <a:r>
              <a:rPr lang="fr-FR" dirty="0"/>
              <a:t>Bordeaux INP, </a:t>
            </a:r>
            <a:r>
              <a:rPr lang="fr-FR" sz="3200" dirty="0"/>
              <a:t>une structuration originale et performante</a:t>
            </a:r>
          </a:p>
        </p:txBody>
      </p:sp>
    </p:spTree>
    <p:extLst>
      <p:ext uri="{BB962C8B-B14F-4D97-AF65-F5344CB8AC3E}">
        <p14:creationId xmlns:p14="http://schemas.microsoft.com/office/powerpoint/2010/main" val="61052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426517" y="1349427"/>
            <a:ext cx="8290967" cy="4667147"/>
            <a:chOff x="426517" y="1095427"/>
            <a:chExt cx="8290967" cy="4667147"/>
          </a:xfrm>
        </p:grpSpPr>
        <p:grpSp>
          <p:nvGrpSpPr>
            <p:cNvPr id="4" name="Grouper 3"/>
            <p:cNvGrpSpPr/>
            <p:nvPr/>
          </p:nvGrpSpPr>
          <p:grpSpPr>
            <a:xfrm>
              <a:off x="426517" y="1095427"/>
              <a:ext cx="8290967" cy="4667147"/>
              <a:chOff x="426517" y="1095427"/>
              <a:chExt cx="8290967" cy="4667147"/>
            </a:xfrm>
          </p:grpSpPr>
          <p:pic>
            <p:nvPicPr>
              <p:cNvPr id="2" name="Image 1">
                <a:hlinkClick r:id="rId2"/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517" y="1095427"/>
                <a:ext cx="8290967" cy="4667147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26517" y="5384800"/>
                <a:ext cx="8290967" cy="37777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" name="Image 6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4400" y="2641600"/>
              <a:ext cx="2235200" cy="1574800"/>
            </a:xfrm>
            <a:prstGeom prst="rect">
              <a:avLst/>
            </a:prstGeom>
          </p:spPr>
        </p:pic>
      </p:grp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Bordeaux </a:t>
            </a:r>
            <a:r>
              <a:rPr lang="fr-FR" dirty="0"/>
              <a:t>INP en vidéo</a:t>
            </a:r>
          </a:p>
        </p:txBody>
      </p:sp>
    </p:spTree>
    <p:extLst>
      <p:ext uri="{BB962C8B-B14F-4D97-AF65-F5344CB8AC3E}">
        <p14:creationId xmlns:p14="http://schemas.microsoft.com/office/powerpoint/2010/main" val="23715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A94F72-2926-AC43-9CE4-5C3DF2D1E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30"/>
            <a:ext cx="9144000" cy="65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12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925" y="4724400"/>
            <a:ext cx="299878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0" y="1842325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spc="100" dirty="0"/>
              <a:t>Merci pour votre attention</a:t>
            </a:r>
          </a:p>
        </p:txBody>
      </p:sp>
      <p:grpSp>
        <p:nvGrpSpPr>
          <p:cNvPr id="38" name="Grouper 37"/>
          <p:cNvGrpSpPr/>
          <p:nvPr/>
        </p:nvGrpSpPr>
        <p:grpSpPr>
          <a:xfrm>
            <a:off x="3593195" y="4389918"/>
            <a:ext cx="1649498" cy="538879"/>
            <a:chOff x="3648489" y="2914703"/>
            <a:chExt cx="2212795" cy="722904"/>
          </a:xfrm>
        </p:grpSpPr>
        <p:pic>
          <p:nvPicPr>
            <p:cNvPr id="39" name="Image 17" descr="CNRSfr-grand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489" y="2914703"/>
              <a:ext cx="725056" cy="722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Image 41" descr="cea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3394" y="2993197"/>
              <a:ext cx="787890" cy="644153"/>
            </a:xfrm>
            <a:prstGeom prst="rect">
              <a:avLst/>
            </a:prstGeom>
          </p:spPr>
        </p:pic>
      </p:grpSp>
      <p:pic>
        <p:nvPicPr>
          <p:cNvPr id="48" name="Image 47" descr="Bordeaux_Metropole_logo_positif_vertical_RVB_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815" y="321000"/>
            <a:ext cx="786396" cy="1100424"/>
          </a:xfrm>
          <a:prstGeom prst="rect">
            <a:avLst/>
          </a:prstGeom>
        </p:spPr>
      </p:pic>
      <p:cxnSp>
        <p:nvCxnSpPr>
          <p:cNvPr id="49" name="Connecteur droit 48"/>
          <p:cNvCxnSpPr/>
          <p:nvPr/>
        </p:nvCxnSpPr>
        <p:spPr>
          <a:xfrm>
            <a:off x="1737508" y="2999388"/>
            <a:ext cx="5549116" cy="13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 rot="16200000">
            <a:off x="5744629" y="2736306"/>
            <a:ext cx="6591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Bordeaux INP, © </a:t>
            </a: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Fotolia</a:t>
            </a:r>
            <a:r>
              <a:rPr lang="fr-F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© </a:t>
            </a: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shutterstock</a:t>
            </a:r>
            <a:r>
              <a:rPr lang="fr-FR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© Noun Project </a:t>
            </a:r>
          </a:p>
        </p:txBody>
      </p:sp>
      <p:cxnSp>
        <p:nvCxnSpPr>
          <p:cNvPr id="51" name="Connecteur droit 50"/>
          <p:cNvCxnSpPr/>
          <p:nvPr/>
        </p:nvCxnSpPr>
        <p:spPr>
          <a:xfrm>
            <a:off x="1737508" y="4111655"/>
            <a:ext cx="5549116" cy="13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0" y="2963334"/>
            <a:ext cx="501132" cy="7944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549" y="625593"/>
            <a:ext cx="1622048" cy="6979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181" y="472129"/>
            <a:ext cx="708912" cy="9605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220" y="5610859"/>
            <a:ext cx="669258" cy="669258"/>
          </a:xfrm>
          <a:prstGeom prst="rect">
            <a:avLst/>
          </a:prstGeom>
        </p:spPr>
      </p:pic>
      <p:cxnSp>
        <p:nvCxnSpPr>
          <p:cNvPr id="28" name="Connecteur droit 27"/>
          <p:cNvCxnSpPr/>
          <p:nvPr/>
        </p:nvCxnSpPr>
        <p:spPr>
          <a:xfrm>
            <a:off x="2749786" y="5330490"/>
            <a:ext cx="3368029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3"/>
          <a:stretch/>
        </p:blipFill>
        <p:spPr>
          <a:xfrm>
            <a:off x="1137684" y="6646715"/>
            <a:ext cx="7920000" cy="115587"/>
          </a:xfrm>
          <a:prstGeom prst="rect">
            <a:avLst/>
          </a:prstGeom>
          <a:solidFill>
            <a:srgbClr val="DF4F4C"/>
          </a:solidFill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9" y="6060558"/>
            <a:ext cx="993056" cy="70174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389" y="3283217"/>
            <a:ext cx="1270074" cy="50876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625" y="3373213"/>
            <a:ext cx="1207732" cy="32877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96" y="3248766"/>
            <a:ext cx="1318127" cy="59238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18" y="3260164"/>
            <a:ext cx="783214" cy="48024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786" y="3317970"/>
            <a:ext cx="1249629" cy="453973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940" y="3064260"/>
            <a:ext cx="643810" cy="91068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551" y="3197546"/>
            <a:ext cx="644108" cy="6441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017" y="4432700"/>
            <a:ext cx="1221249" cy="5343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987" y="5591454"/>
            <a:ext cx="734216" cy="7342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20EC77-DDD3-5041-9521-EAFB8705D0E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464" y="4567590"/>
            <a:ext cx="967885" cy="2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0" y="1698625"/>
            <a:ext cx="6429375" cy="40005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fr-FR" sz="2000" dirty="0"/>
              <a:t> La Nouvelle-Aquitaine : une région attractive</a:t>
            </a:r>
            <a:br>
              <a:rPr lang="fr-FR" sz="2000" dirty="0"/>
            </a:br>
            <a:endParaRPr lang="fr-FR" sz="1500" dirty="0"/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1</a:t>
            </a:r>
            <a:r>
              <a:rPr lang="fr-FR" sz="1600" baseline="30000" dirty="0"/>
              <a:t>ère</a:t>
            </a:r>
            <a:r>
              <a:rPr lang="fr-FR" sz="1600" dirty="0"/>
              <a:t> région française par ses dépenses </a:t>
            </a:r>
            <a:br>
              <a:rPr lang="fr-FR" sz="1600" dirty="0"/>
            </a:br>
            <a:r>
              <a:rPr lang="fr-FR" sz="1600" dirty="0"/>
              <a:t>en Recherche et Innovation</a:t>
            </a:r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3</a:t>
            </a:r>
            <a:r>
              <a:rPr lang="fr-FR" sz="1600" baseline="30000" dirty="0"/>
              <a:t>ème</a:t>
            </a:r>
            <a:r>
              <a:rPr lang="fr-FR" sz="1600" dirty="0"/>
              <a:t> région économique de France</a:t>
            </a:r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5</a:t>
            </a:r>
            <a:r>
              <a:rPr lang="fr-FR" sz="1600" baseline="30000" dirty="0"/>
              <a:t>ème</a:t>
            </a:r>
            <a:r>
              <a:rPr lang="fr-FR" sz="1600" dirty="0"/>
              <a:t> région française pour la création d’entreprises</a:t>
            </a:r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Pôle de croissance économique, </a:t>
            </a:r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Des filières d’excellence :</a:t>
            </a:r>
            <a:br>
              <a:rPr lang="fr-FR" sz="1600" dirty="0"/>
            </a:br>
            <a:r>
              <a:rPr lang="fr-FR" sz="1600" i="1" dirty="0"/>
              <a:t>aéronautique et spatial, matériaux</a:t>
            </a:r>
            <a:br>
              <a:rPr lang="fr-FR" sz="1600" i="1" dirty="0"/>
            </a:br>
            <a:r>
              <a:rPr lang="fr-FR" sz="1600" i="1" dirty="0"/>
              <a:t>avancés, chimie verte et éco-procédés,</a:t>
            </a:r>
            <a:br>
              <a:rPr lang="fr-FR" sz="1600" i="1" dirty="0"/>
            </a:br>
            <a:r>
              <a:rPr lang="fr-FR" sz="1600" i="1" dirty="0"/>
              <a:t>numérique, photonique… </a:t>
            </a:r>
          </a:p>
          <a:p>
            <a:pPr lvl="1">
              <a:lnSpc>
                <a:spcPct val="100000"/>
              </a:lnSpc>
              <a:buClr>
                <a:srgbClr val="FF7800"/>
              </a:buClr>
              <a:buSzPct val="80000"/>
              <a:buFont typeface="ZapfDingbatsITC" charset="0"/>
              <a:buChar char="➔"/>
            </a:pPr>
            <a:r>
              <a:rPr lang="fr-FR" sz="1600" dirty="0"/>
              <a:t>+ de 180 000 étudiants</a:t>
            </a:r>
          </a:p>
          <a:p>
            <a:pPr lvl="1"/>
            <a:endParaRPr lang="fr-FR" sz="1600" dirty="0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61839" y="535222"/>
            <a:ext cx="7740198" cy="71435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/>
              <a:t>Bordeaux INP et ses écoles partenaires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48378" y="948975"/>
            <a:ext cx="541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DF4F4C"/>
                </a:solidFill>
              </a:rPr>
              <a:t>9 écoles d’ingénieurs publiques en Nouvelle-Aquitaine</a:t>
            </a:r>
          </a:p>
          <a:p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1430695" y="5256158"/>
            <a:ext cx="3567984" cy="1305734"/>
            <a:chOff x="1063257" y="4723264"/>
            <a:chExt cx="3567984" cy="130573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1152" y="5134625"/>
              <a:ext cx="1250089" cy="89437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63257" y="4723264"/>
              <a:ext cx="3434316" cy="1177806"/>
            </a:xfrm>
            <a:prstGeom prst="rect">
              <a:avLst/>
            </a:prstGeom>
            <a:solidFill>
              <a:srgbClr val="DF4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063257" y="4773558"/>
              <a:ext cx="3434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9</a:t>
              </a:r>
              <a:r>
                <a:rPr lang="fr-FR" sz="1600" b="1" baseline="30000" dirty="0">
                  <a:solidFill>
                    <a:schemeClr val="bg1"/>
                  </a:solidFill>
                </a:rPr>
                <a:t>ème</a:t>
              </a:r>
              <a:r>
                <a:rPr lang="fr-FR" sz="1600" b="1" dirty="0">
                  <a:solidFill>
                    <a:schemeClr val="bg1"/>
                  </a:solidFill>
                </a:rPr>
                <a:t> ville étudiante de France, labellisée French Tech, Bordeaux a su se transformer pour devenir un acteur majeur des technologies de demain. 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703" y="1337719"/>
            <a:ext cx="3954639" cy="52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5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351178" y="547577"/>
            <a:ext cx="6429375" cy="71435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3000" b="1" dirty="0"/>
              <a:t>Au centre d’un réseau national</a:t>
            </a:r>
          </a:p>
        </p:txBody>
      </p:sp>
      <p:grpSp>
        <p:nvGrpSpPr>
          <p:cNvPr id="4" name="Groupe 18"/>
          <p:cNvGrpSpPr/>
          <p:nvPr/>
        </p:nvGrpSpPr>
        <p:grpSpPr>
          <a:xfrm>
            <a:off x="435629" y="1492266"/>
            <a:ext cx="5294509" cy="935447"/>
            <a:chOff x="999155" y="1386876"/>
            <a:chExt cx="5294509" cy="935447"/>
          </a:xfrm>
        </p:grpSpPr>
        <p:pic>
          <p:nvPicPr>
            <p:cNvPr id="6" name="Image 5" descr="logo.INP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622" y="1510269"/>
              <a:ext cx="1200585" cy="758264"/>
            </a:xfrm>
            <a:prstGeom prst="rect">
              <a:avLst/>
            </a:prstGeom>
          </p:spPr>
        </p:pic>
        <p:pic>
          <p:nvPicPr>
            <p:cNvPr id="7" name="Image 6" descr="Logo - INP Toulouse - Group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1845" y="1482106"/>
              <a:ext cx="754047" cy="754047"/>
            </a:xfrm>
            <a:prstGeom prst="rect">
              <a:avLst/>
            </a:prstGeom>
          </p:spPr>
        </p:pic>
        <p:pic>
          <p:nvPicPr>
            <p:cNvPr id="8" name="Image 7" descr="Bx-INP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646" y="1468628"/>
              <a:ext cx="1109607" cy="780424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999155" y="2320735"/>
              <a:ext cx="5294509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999155" y="1386876"/>
              <a:ext cx="5294509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014" y="3451644"/>
            <a:ext cx="1391629" cy="1397501"/>
          </a:xfrm>
          <a:prstGeom prst="rect">
            <a:avLst/>
          </a:prstGeom>
        </p:spPr>
      </p:pic>
      <p:pic>
        <p:nvPicPr>
          <p:cNvPr id="12" name="Image 11" descr="Logo2_resolution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565" y="3687555"/>
            <a:ext cx="986850" cy="103160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171963" y="1993787"/>
            <a:ext cx="199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DF4F4C"/>
                </a:solidFill>
              </a:rPr>
              <a:t>Diplôme 1 ingénieur sur 7 (15%) par an en France</a:t>
            </a:r>
          </a:p>
        </p:txBody>
      </p:sp>
      <p:sp>
        <p:nvSpPr>
          <p:cNvPr id="15" name="Espace réservé du texte 4"/>
          <p:cNvSpPr txBox="1">
            <a:spLocks/>
          </p:cNvSpPr>
          <p:nvPr/>
        </p:nvSpPr>
        <p:spPr>
          <a:xfrm>
            <a:off x="435629" y="2668412"/>
            <a:ext cx="7897786" cy="385573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itchFamily="2" charset="2"/>
              <a:buChar char="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8"/>
              </a:buBlip>
            </a:pPr>
            <a:endParaRPr lang="fr-FR" sz="1800" dirty="0"/>
          </a:p>
          <a:p>
            <a:pPr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 1 prépa intégrée commune « La Prépa des INP »</a:t>
            </a:r>
          </a:p>
          <a:p>
            <a:pPr>
              <a:buBlip>
                <a:blip r:embed="rId8"/>
              </a:buBlip>
            </a:pPr>
            <a:r>
              <a:rPr lang="fr-FR" sz="1800" dirty="0"/>
              <a:t>Des parcours croisés inter-INP</a:t>
            </a:r>
          </a:p>
          <a:p>
            <a:pPr lvl="0"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 + de 30 grandes écoles publiques d’ingénieurs </a:t>
            </a:r>
          </a:p>
          <a:p>
            <a:pPr lvl="0"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+ de 26 000 étudiants</a:t>
            </a:r>
          </a:p>
          <a:p>
            <a:pPr lvl="0"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 4 villes carrefours de l'Europe</a:t>
            </a:r>
          </a:p>
          <a:p>
            <a:pPr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 + de 90 laboratoires de recherche </a:t>
            </a:r>
          </a:p>
          <a:p>
            <a:pPr>
              <a:lnSpc>
                <a:spcPct val="80000"/>
              </a:lnSpc>
              <a:buBlip>
                <a:blip r:embed="rId8"/>
              </a:buBlip>
            </a:pPr>
            <a:r>
              <a:rPr lang="fr-FR" sz="1800" dirty="0"/>
              <a:t> Près de 1300 accords de coopération internationaux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004" y="1841001"/>
            <a:ext cx="1368005" cy="307868"/>
          </a:xfrm>
          <a:prstGeom prst="rect">
            <a:avLst/>
          </a:prstGeom>
        </p:spPr>
      </p:pic>
      <p:grpSp>
        <p:nvGrpSpPr>
          <p:cNvPr id="16" name="Grouper 10">
            <a:extLst>
              <a:ext uri="{FF2B5EF4-FFF2-40B4-BE49-F238E27FC236}">
                <a16:creationId xmlns:a16="http://schemas.microsoft.com/office/drawing/2014/main" id="{4DA6047B-FEBD-A547-8FD6-CF8C0889EF5E}"/>
              </a:ext>
            </a:extLst>
          </p:cNvPr>
          <p:cNvGrpSpPr/>
          <p:nvPr/>
        </p:nvGrpSpPr>
        <p:grpSpPr>
          <a:xfrm>
            <a:off x="4995309" y="5573177"/>
            <a:ext cx="3713062" cy="950973"/>
            <a:chOff x="1063257" y="4723264"/>
            <a:chExt cx="3713062" cy="95097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AD0C2B2-26A7-5249-945B-1AC6983D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6230" y="4779864"/>
              <a:ext cx="1250089" cy="89437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4390AD-3E33-AF4A-B6CE-87155285D590}"/>
                </a:ext>
              </a:extLst>
            </p:cNvPr>
            <p:cNvSpPr/>
            <p:nvPr/>
          </p:nvSpPr>
          <p:spPr>
            <a:xfrm>
              <a:off x="1063257" y="4723264"/>
              <a:ext cx="3570488" cy="795133"/>
            </a:xfrm>
            <a:prstGeom prst="rect">
              <a:avLst/>
            </a:prstGeom>
            <a:solidFill>
              <a:srgbClr val="DF4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9CEE341-4393-9740-8B4D-74BFCBB329BA}"/>
                </a:ext>
              </a:extLst>
            </p:cNvPr>
            <p:cNvSpPr txBox="1"/>
            <p:nvPr/>
          </p:nvSpPr>
          <p:spPr>
            <a:xfrm>
              <a:off x="1063257" y="4773558"/>
              <a:ext cx="3570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Projet</a:t>
              </a:r>
              <a:r>
                <a:rPr lang="fr-FR" sz="1600" dirty="0">
                  <a:solidFill>
                    <a:schemeClr val="bg1"/>
                  </a:solidFill>
                </a:rPr>
                <a:t> : En 2021, un 5</a:t>
              </a:r>
              <a:r>
                <a:rPr lang="fr-FR" sz="1600" baseline="30000" dirty="0">
                  <a:solidFill>
                    <a:schemeClr val="bg1"/>
                  </a:solidFill>
                </a:rPr>
                <a:t>ème</a:t>
              </a:r>
              <a:r>
                <a:rPr lang="fr-FR" sz="1600" dirty="0">
                  <a:solidFill>
                    <a:schemeClr val="bg1"/>
                  </a:solidFill>
                </a:rPr>
                <a:t> INP à Clermont-Ferrand « Clermont-Auvergne INP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7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350192" y="555359"/>
            <a:ext cx="6429375" cy="7143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3000" b="1" dirty="0"/>
              <a:t>Des partenariats forts et de qualité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2" y="1922616"/>
            <a:ext cx="1255111" cy="5400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429310"/>
            <a:ext cx="7140283" cy="298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1"/>
          <p:cNvSpPr txBox="1">
            <a:spLocks/>
          </p:cNvSpPr>
          <p:nvPr/>
        </p:nvSpPr>
        <p:spPr>
          <a:xfrm>
            <a:off x="1175084" y="1411689"/>
            <a:ext cx="4660565" cy="371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Sur le territoire et le campus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422072"/>
            <a:ext cx="7140284" cy="298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1"/>
          <p:cNvSpPr txBox="1">
            <a:spLocks/>
          </p:cNvSpPr>
          <p:nvPr/>
        </p:nvSpPr>
        <p:spPr>
          <a:xfrm>
            <a:off x="1175084" y="3404451"/>
            <a:ext cx="5734369" cy="371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Les organismes de recherche et transfert de technologie</a:t>
            </a:r>
          </a:p>
        </p:txBody>
      </p:sp>
      <p:grpSp>
        <p:nvGrpSpPr>
          <p:cNvPr id="16" name="Groupe 23"/>
          <p:cNvGrpSpPr/>
          <p:nvPr/>
        </p:nvGrpSpPr>
        <p:grpSpPr>
          <a:xfrm>
            <a:off x="449866" y="4086089"/>
            <a:ext cx="3325333" cy="435148"/>
            <a:chOff x="495573" y="3342033"/>
            <a:chExt cx="5524329" cy="722904"/>
          </a:xfrm>
        </p:grpSpPr>
        <p:pic>
          <p:nvPicPr>
            <p:cNvPr id="17" name="Image 17" descr="CNRSfr-grand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506" y="3342033"/>
              <a:ext cx="725056" cy="722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18" descr="cea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73" y="3381409"/>
              <a:ext cx="787890" cy="644153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2603" y="3342033"/>
              <a:ext cx="1597299" cy="68352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0" y="4880900"/>
            <a:ext cx="7140283" cy="298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1"/>
          <p:cNvSpPr txBox="1">
            <a:spLocks/>
          </p:cNvSpPr>
          <p:nvPr/>
        </p:nvSpPr>
        <p:spPr>
          <a:xfrm>
            <a:off x="1175084" y="4863279"/>
            <a:ext cx="4660565" cy="371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Le monde socio-économique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28735" y="5414834"/>
            <a:ext cx="683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/>
              <a:t>ArianeGroup</a:t>
            </a:r>
            <a:r>
              <a:rPr lang="fr-FR" sz="1500" dirty="0"/>
              <a:t>, </a:t>
            </a:r>
            <a:r>
              <a:rPr lang="fr-FR" sz="1500" dirty="0" err="1"/>
              <a:t>Arkema</a:t>
            </a:r>
            <a:r>
              <a:rPr lang="fr-FR" sz="1500" dirty="0"/>
              <a:t>, ATOS, Cap Gemini, Dassault, </a:t>
            </a:r>
            <a:r>
              <a:rPr lang="fr-FR" sz="1500" dirty="0" err="1"/>
              <a:t>Fonroche</a:t>
            </a:r>
            <a:r>
              <a:rPr lang="fr-FR" sz="1500" dirty="0"/>
              <a:t>, </a:t>
            </a:r>
            <a:br>
              <a:rPr lang="fr-FR" sz="1500" dirty="0"/>
            </a:br>
            <a:r>
              <a:rPr lang="fr-FR" sz="1500" dirty="0"/>
              <a:t>La Lyonnaise des Eaux, L’Oréal, PSA Peugeot Citroën, Safran, Sanofi, </a:t>
            </a:r>
            <a:br>
              <a:rPr lang="fr-FR" sz="1500" dirty="0"/>
            </a:br>
            <a:r>
              <a:rPr lang="fr-FR" sz="1500" dirty="0"/>
              <a:t>Solvay, </a:t>
            </a:r>
            <a:r>
              <a:rPr lang="fr-FR" sz="1500" dirty="0" err="1"/>
              <a:t>Storengy</a:t>
            </a:r>
            <a:r>
              <a:rPr lang="fr-FR" sz="1500" dirty="0"/>
              <a:t> (ENGIE), Thales, Total…</a:t>
            </a:r>
          </a:p>
          <a:p>
            <a:endParaRPr lang="fr-FR" sz="1500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118" y="2736092"/>
            <a:ext cx="1103180" cy="44191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756" y="2799673"/>
            <a:ext cx="1049030" cy="28557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2" y="2675976"/>
            <a:ext cx="1144919" cy="5145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916" y="2690652"/>
            <a:ext cx="680296" cy="41713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35" y="2748212"/>
            <a:ext cx="1085422" cy="39431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639" y="1921772"/>
            <a:ext cx="1258102" cy="52472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23" y="2522804"/>
            <a:ext cx="559210" cy="79101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610" y="2608403"/>
            <a:ext cx="559469" cy="5594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842385">
            <a:off x="7537558" y="116234"/>
            <a:ext cx="1868313" cy="25269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3857" y="1546602"/>
            <a:ext cx="534527" cy="57564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52" y="476743"/>
            <a:ext cx="285228" cy="26328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03" y="540785"/>
            <a:ext cx="161549" cy="19924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59680" y="1038785"/>
            <a:ext cx="400572" cy="34091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49E9B83-6483-2043-8C4E-FCAA26D1B41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74" y="4220232"/>
            <a:ext cx="788632" cy="2087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E4AF64-D74E-BF4F-B469-CEA8B79992A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175" y="1976147"/>
            <a:ext cx="1103181" cy="4703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2CCAA0-5E9F-8D4C-A19F-AC4BD17270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417" y="4089715"/>
            <a:ext cx="1283165" cy="44694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9EF53C6-AC74-F040-8877-DB374597CCE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115" y="3998469"/>
            <a:ext cx="961483" cy="5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361813" y="546403"/>
            <a:ext cx="8133603" cy="71435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3000" b="1" dirty="0"/>
              <a:t>Un établissement tourné vers l’international</a:t>
            </a:r>
          </a:p>
        </p:txBody>
      </p:sp>
      <p:sp>
        <p:nvSpPr>
          <p:cNvPr id="15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586795" y="1600384"/>
            <a:ext cx="5591175" cy="273208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Près de 150 partenariats internationaux</a:t>
            </a:r>
          </a:p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12% d’étudiants étrangers</a:t>
            </a:r>
          </a:p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5 masters of science</a:t>
            </a:r>
          </a:p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2 </a:t>
            </a:r>
            <a:r>
              <a:rPr lang="fr-FR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Summer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</a:t>
            </a:r>
            <a:r>
              <a:rPr lang="fr-FR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Schools</a:t>
            </a:r>
            <a:endParaRPr lang="fr-FR" sz="1800" dirty="0">
              <a:solidFill>
                <a:schemeClr val="tx1">
                  <a:lumMod val="95000"/>
                  <a:lumOff val="5000"/>
                </a:schemeClr>
              </a:solidFill>
              <a:ea typeface="ＭＳ Ｐゴシック" charset="-128"/>
            </a:endParaRPr>
          </a:p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 21 accords de double diplôme</a:t>
            </a:r>
          </a:p>
          <a:p>
            <a:pPr>
              <a:lnSpc>
                <a:spcPts val="1400"/>
              </a:lnSpc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8 laboratoires internationaux associés</a:t>
            </a:r>
          </a:p>
          <a:p>
            <a:pPr>
              <a:lnSpc>
                <a:spcPts val="2000"/>
              </a:lnSpc>
              <a:spcBef>
                <a:spcPts val="700"/>
              </a:spcBef>
              <a:buSzPct val="100000"/>
              <a:buBlip>
                <a:blip r:embed="rId2"/>
              </a:buBlip>
            </a:pPr>
            <a:r>
              <a:rPr lang="fr-FR" sz="1800" dirty="0"/>
              <a:t> Projets </a:t>
            </a:r>
            <a:r>
              <a:rPr lang="fr-FR" sz="1800" dirty="0" err="1"/>
              <a:t>AQeau</a:t>
            </a:r>
            <a:r>
              <a:rPr lang="fr-FR" sz="1800" dirty="0"/>
              <a:t> (Aquitaine Québec Eau) et </a:t>
            </a:r>
            <a:br>
              <a:rPr lang="fr-FR" sz="1800" dirty="0"/>
            </a:br>
            <a:r>
              <a:rPr lang="fr-FR" sz="1800" dirty="0"/>
              <a:t> INAQ (Institut de Nutrition Aquitaine Québec) </a:t>
            </a:r>
            <a:br>
              <a:rPr lang="fr-FR" sz="1800" dirty="0"/>
            </a:br>
            <a:r>
              <a:rPr lang="fr-FR" sz="1800" dirty="0"/>
              <a:t> </a:t>
            </a:r>
            <a:r>
              <a:rPr lang="fr-FR" sz="1600" dirty="0"/>
              <a:t>avec l’Université Laval au Québec</a:t>
            </a:r>
          </a:p>
          <a:p>
            <a:pPr>
              <a:lnSpc>
                <a:spcPts val="2000"/>
              </a:lnSpc>
              <a:spcBef>
                <a:spcPts val="700"/>
              </a:spcBef>
              <a:buSzPct val="100000"/>
              <a:buBlip>
                <a:blip r:embed="rId2"/>
              </a:buBlip>
            </a:pP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Membre de l’AUF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charset="-128"/>
              </a:rPr>
              <a:t>(Agence universitaire de la francophonie)</a:t>
            </a:r>
            <a:br>
              <a:rPr lang="fr-FR" sz="1800" dirty="0">
                <a:ea typeface="ＭＳ Ｐゴシック" charset="-128"/>
              </a:rPr>
            </a:br>
            <a:endParaRPr lang="fr-FR" sz="1400" dirty="0">
              <a:ea typeface="ＭＳ Ｐゴシック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567676" y="5028967"/>
            <a:ext cx="56560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DF4F4C"/>
                </a:solidFill>
              </a:rPr>
              <a:t>Mon dernier semestre d’échange à l’Université de Californie, </a:t>
            </a:r>
            <a:br>
              <a:rPr lang="fr-FR" sz="1600" b="1" i="1" dirty="0">
                <a:solidFill>
                  <a:srgbClr val="DF4F4C"/>
                </a:solidFill>
              </a:rPr>
            </a:br>
            <a:r>
              <a:rPr lang="fr-FR" sz="1600" b="1" i="1" dirty="0">
                <a:solidFill>
                  <a:srgbClr val="DF4F4C"/>
                </a:solidFill>
              </a:rPr>
              <a:t>et mon projet de fin d’études dans une start-up à </a:t>
            </a:r>
            <a:r>
              <a:rPr lang="fr-FR" sz="1600" b="1" i="1" dirty="0" err="1">
                <a:solidFill>
                  <a:srgbClr val="DF4F4C"/>
                </a:solidFill>
              </a:rPr>
              <a:t>Palo</a:t>
            </a:r>
            <a:r>
              <a:rPr lang="fr-FR" sz="1600" b="1" i="1" dirty="0">
                <a:solidFill>
                  <a:srgbClr val="DF4F4C"/>
                </a:solidFill>
              </a:rPr>
              <a:t> Alto ont été un tremplin pour mon début de carrière à l’étranger. J’ai pu décrocher mon premier emploi au cœur de la </a:t>
            </a:r>
            <a:r>
              <a:rPr lang="fr-FR" sz="1600" b="1" i="1" dirty="0" err="1">
                <a:solidFill>
                  <a:srgbClr val="DF4F4C"/>
                </a:solidFill>
              </a:rPr>
              <a:t>Silicon</a:t>
            </a:r>
            <a:r>
              <a:rPr lang="fr-FR" sz="1600" b="1" i="1" dirty="0">
                <a:solidFill>
                  <a:srgbClr val="DF4F4C"/>
                </a:solidFill>
              </a:rPr>
              <a:t> </a:t>
            </a:r>
            <a:r>
              <a:rPr lang="fr-FR" sz="1600" b="1" i="1" dirty="0" err="1">
                <a:solidFill>
                  <a:srgbClr val="DF4F4C"/>
                </a:solidFill>
              </a:rPr>
              <a:t>Valley</a:t>
            </a:r>
            <a:r>
              <a:rPr lang="fr-FR" sz="1600" b="1" i="1" dirty="0">
                <a:solidFill>
                  <a:srgbClr val="DF4F4C"/>
                </a:solidFill>
              </a:rPr>
              <a:t> ! </a:t>
            </a:r>
            <a:r>
              <a:rPr lang="fr-FR" sz="1600" b="1" dirty="0">
                <a:solidFill>
                  <a:srgbClr val="DF4F4C"/>
                </a:solidFill>
              </a:rPr>
              <a:t> </a:t>
            </a:r>
          </a:p>
          <a:p>
            <a:endParaRPr lang="fr-FR" sz="1000" b="1" dirty="0">
              <a:solidFill>
                <a:srgbClr val="DF4F4C"/>
              </a:solidFill>
            </a:endParaRPr>
          </a:p>
          <a:p>
            <a:pPr algn="r"/>
            <a:r>
              <a:rPr lang="fr-FR" sz="1600" b="1" i="1" dirty="0">
                <a:solidFill>
                  <a:srgbClr val="DF4F4C"/>
                </a:solidFill>
              </a:rPr>
              <a:t>- Jérémie</a:t>
            </a:r>
            <a:endParaRPr lang="fr-FR" sz="1600" b="1" dirty="0">
              <a:solidFill>
                <a:srgbClr val="DF4F4C"/>
              </a:solidFill>
            </a:endParaRPr>
          </a:p>
          <a:p>
            <a:endParaRPr lang="fr-FR" sz="1600" b="1" dirty="0">
              <a:solidFill>
                <a:srgbClr val="DF4F4C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59" y="4918318"/>
            <a:ext cx="698500" cy="52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66854" y="1303294"/>
            <a:ext cx="1116419" cy="76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614" y="1303294"/>
            <a:ext cx="4638279" cy="30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167963" y="2526224"/>
            <a:ext cx="4688958" cy="1641739"/>
          </a:xfrm>
        </p:spPr>
        <p:txBody>
          <a:bodyPr/>
          <a:lstStyle/>
          <a:p>
            <a:r>
              <a:rPr lang="fr-FR" dirty="0"/>
              <a:t>Bordeaux INP,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6442" y="313830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F29400"/>
                </a:solidFill>
              </a:rPr>
              <a:t>fédérateur des écoles</a:t>
            </a:r>
          </a:p>
          <a:p>
            <a:r>
              <a:rPr lang="fr-FR" sz="3200" b="1" dirty="0">
                <a:solidFill>
                  <a:srgbClr val="F29400"/>
                </a:solidFill>
              </a:rPr>
              <a:t>d’ingénieurs en</a:t>
            </a:r>
          </a:p>
          <a:p>
            <a:r>
              <a:rPr lang="fr-FR" sz="3200" b="1" dirty="0">
                <a:solidFill>
                  <a:srgbClr val="F29400"/>
                </a:solidFill>
              </a:rPr>
              <a:t>Nouvelle-Aquitaine</a:t>
            </a:r>
          </a:p>
        </p:txBody>
      </p:sp>
    </p:spTree>
    <p:extLst>
      <p:ext uri="{BB962C8B-B14F-4D97-AF65-F5344CB8AC3E}">
        <p14:creationId xmlns:p14="http://schemas.microsoft.com/office/powerpoint/2010/main" val="113475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68052" y="1567316"/>
            <a:ext cx="658970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6 écoles internes / 3 écoles partenaires</a:t>
            </a:r>
          </a:p>
          <a:p>
            <a:r>
              <a:rPr lang="fr-FR" sz="1600" b="1" dirty="0"/>
              <a:t>20 spécialités* </a:t>
            </a:r>
            <a:r>
              <a:rPr lang="fr-FR" sz="1600" dirty="0"/>
              <a:t>d’ingénieur dont 5 en alternance</a:t>
            </a:r>
          </a:p>
          <a:p>
            <a:r>
              <a:rPr lang="fr-FR" sz="1600" b="1" dirty="0"/>
              <a:t>12 diplômes d’établissement</a:t>
            </a:r>
          </a:p>
          <a:p>
            <a:pPr lvl="0"/>
            <a:r>
              <a:rPr lang="fr-FR" sz="1600" b="1" dirty="0"/>
              <a:t>1 classe prépa intégrée : La Prépa des INP</a:t>
            </a:r>
            <a:endParaRPr lang="fr-FR" sz="800" b="1" dirty="0"/>
          </a:p>
          <a:p>
            <a:r>
              <a:rPr lang="fr-FR" sz="1600" b="1" dirty="0"/>
              <a:t>1 incubateur étudiant : </a:t>
            </a:r>
            <a:r>
              <a:rPr lang="fr-FR" sz="1600" b="1" dirty="0" err="1"/>
              <a:t>Sit’Innov</a:t>
            </a:r>
            <a:endParaRPr lang="fr-FR" sz="1600" b="1" dirty="0"/>
          </a:p>
          <a:p>
            <a:endParaRPr lang="fr-FR" sz="1600" b="1" dirty="0"/>
          </a:p>
          <a:p>
            <a:pPr>
              <a:spcAft>
                <a:spcPts val="0"/>
              </a:spcAft>
            </a:pP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3 400 élèves-ingénieurs*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37% d’étudiantes*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14% d’alternants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135 élèves en Prépa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Près de 20 000 diplômés*</a:t>
            </a:r>
          </a:p>
          <a:p>
            <a:pPr>
              <a:spcAft>
                <a:spcPts val="0"/>
              </a:spcAft>
            </a:pPr>
            <a:r>
              <a:rPr lang="fr-FR" sz="5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 laboratoires </a:t>
            </a:r>
            <a:r>
              <a:rPr 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de recherche en </a:t>
            </a:r>
            <a:r>
              <a:rPr lang="fr-FR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co-tutelle</a:t>
            </a:r>
            <a:endParaRPr lang="fr-FR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/>
              <a:t>46 brevets </a:t>
            </a:r>
            <a:r>
              <a:rPr lang="fr-FR" sz="1600" dirty="0"/>
              <a:t>déposés en 2019</a:t>
            </a:r>
          </a:p>
          <a:p>
            <a:pPr lvl="0" algn="just">
              <a:spcAft>
                <a:spcPts val="0"/>
              </a:spcAft>
            </a:pP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 chaires </a:t>
            </a:r>
            <a:r>
              <a:rPr 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industrielles,</a:t>
            </a: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sz="1600" b="1">
                <a:ea typeface="Times New Roman" panose="02020603050405020304" pitchFamily="18" charset="0"/>
                <a:cs typeface="Times New Roman" panose="02020603050405020304" pitchFamily="18" charset="0"/>
              </a:rPr>
              <a:t>chaire </a:t>
            </a:r>
            <a:r>
              <a:rPr lang="fr-FR" sz="1600">
                <a:ea typeface="Times New Roman" panose="02020603050405020304" pitchFamily="18" charset="0"/>
                <a:cs typeface="Times New Roman" panose="02020603050405020304" pitchFamily="18" charset="0"/>
              </a:rPr>
              <a:t>formation </a:t>
            </a:r>
            <a:r>
              <a:rPr 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 chaire UNESCO</a:t>
            </a:r>
          </a:p>
          <a:p>
            <a:pPr lvl="0" algn="just">
              <a:spcAft>
                <a:spcPts val="0"/>
              </a:spcAft>
            </a:pP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 plateaux techniques</a:t>
            </a:r>
          </a:p>
          <a:p>
            <a:r>
              <a:rPr lang="fr-FR" sz="800" b="1" dirty="0"/>
              <a:t> </a:t>
            </a:r>
          </a:p>
          <a:p>
            <a:r>
              <a:rPr lang="fr-FR" sz="1600" b="1" dirty="0"/>
              <a:t>Plus de 160 personnels BIATSS </a:t>
            </a:r>
          </a:p>
          <a:p>
            <a:r>
              <a:rPr lang="fr-FR" sz="1600" b="1" spc="-20" dirty="0"/>
              <a:t>Près de 240</a:t>
            </a:r>
            <a:r>
              <a:rPr lang="fr-FR" sz="1600" spc="-20" dirty="0"/>
              <a:t> </a:t>
            </a:r>
            <a:r>
              <a:rPr lang="fr-FR" sz="1600" b="1" spc="-20" dirty="0"/>
              <a:t>enseignants-chercheurs et enseignants </a:t>
            </a:r>
          </a:p>
          <a:p>
            <a:r>
              <a:rPr 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Plus de </a:t>
            </a:r>
            <a:r>
              <a:rPr lang="fr-FR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700 intervenants </a:t>
            </a:r>
            <a:r>
              <a:rPr lang="fr-FR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industriels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1240892" y="1845237"/>
            <a:ext cx="491903" cy="4111589"/>
            <a:chOff x="464716" y="1738388"/>
            <a:chExt cx="491903" cy="411158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965" y="1738388"/>
              <a:ext cx="393404" cy="393404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716" y="2985979"/>
              <a:ext cx="491903" cy="33128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886" y="4205254"/>
              <a:ext cx="397563" cy="483702"/>
            </a:xfrm>
            <a:prstGeom prst="rect">
              <a:avLst/>
            </a:prstGeom>
          </p:spPr>
        </p:pic>
        <p:pic>
          <p:nvPicPr>
            <p:cNvPr id="20" name="Image 19" descr="noun_5919_c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9900" y="5353055"/>
              <a:ext cx="481535" cy="371352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>
              <a:off x="500400" y="2275850"/>
              <a:ext cx="420534" cy="1588"/>
            </a:xfrm>
            <a:prstGeom prst="line">
              <a:avLst/>
            </a:prstGeom>
            <a:ln w="22225" cap="flat" cmpd="sng" algn="ctr">
              <a:solidFill>
                <a:srgbClr val="DF4F4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500400" y="3448971"/>
              <a:ext cx="420534" cy="1588"/>
            </a:xfrm>
            <a:prstGeom prst="line">
              <a:avLst/>
            </a:prstGeom>
            <a:ln w="22225" cap="flat" cmpd="sng" algn="ctr">
              <a:solidFill>
                <a:srgbClr val="DF4F4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00400" y="4834749"/>
              <a:ext cx="420534" cy="1588"/>
            </a:xfrm>
            <a:prstGeom prst="line">
              <a:avLst/>
            </a:prstGeom>
            <a:ln w="22225" cap="flat" cmpd="sng" algn="ctr">
              <a:solidFill>
                <a:srgbClr val="DF4F4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00400" y="5848389"/>
              <a:ext cx="420534" cy="1588"/>
            </a:xfrm>
            <a:prstGeom prst="line">
              <a:avLst/>
            </a:prstGeom>
            <a:ln w="22225" cap="flat" cmpd="sng" algn="ctr">
              <a:solidFill>
                <a:srgbClr val="DF4F4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68070" y="509041"/>
            <a:ext cx="7819000" cy="1325563"/>
          </a:xfrm>
        </p:spPr>
        <p:txBody>
          <a:bodyPr/>
          <a:lstStyle/>
          <a:p>
            <a:r>
              <a:rPr lang="fr-FR" dirty="0"/>
              <a:t>Une offre de formation, une expertise scientifique et technologique</a:t>
            </a:r>
          </a:p>
        </p:txBody>
      </p:sp>
    </p:spTree>
    <p:extLst>
      <p:ext uri="{BB962C8B-B14F-4D97-AF65-F5344CB8AC3E}">
        <p14:creationId xmlns:p14="http://schemas.microsoft.com/office/powerpoint/2010/main" val="176887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9489" y="1024569"/>
            <a:ext cx="705080" cy="15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99" y="1574799"/>
            <a:ext cx="8059161" cy="4994977"/>
          </a:xfrm>
          <a:prstGeom prst="rect">
            <a:avLst/>
          </a:prstGeom>
        </p:spPr>
      </p:pic>
      <p:sp>
        <p:nvSpPr>
          <p:cNvPr id="6" name="Titre 24"/>
          <p:cNvSpPr>
            <a:spLocks noGrp="1"/>
          </p:cNvSpPr>
          <p:nvPr>
            <p:ph type="title"/>
          </p:nvPr>
        </p:nvSpPr>
        <p:spPr>
          <a:xfrm>
            <a:off x="319489" y="516023"/>
            <a:ext cx="7819000" cy="1325563"/>
          </a:xfrm>
        </p:spPr>
        <p:txBody>
          <a:bodyPr/>
          <a:lstStyle/>
          <a:p>
            <a:r>
              <a:rPr lang="fr-FR" dirty="0"/>
              <a:t>Des ingénieurs préparés à relever </a:t>
            </a:r>
            <a:br>
              <a:rPr lang="fr-FR" dirty="0"/>
            </a:br>
            <a:r>
              <a:rPr lang="fr-FR" dirty="0"/>
              <a:t>les défis de demain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100630" y="6060558"/>
            <a:ext cx="993057" cy="701744"/>
            <a:chOff x="99469" y="6060558"/>
            <a:chExt cx="993057" cy="701744"/>
          </a:xfrm>
        </p:grpSpPr>
        <p:sp>
          <p:nvSpPr>
            <p:cNvPr id="4" name="Rectangle 3"/>
            <p:cNvSpPr/>
            <p:nvPr/>
          </p:nvSpPr>
          <p:spPr>
            <a:xfrm>
              <a:off x="99470" y="6060558"/>
              <a:ext cx="993056" cy="509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9" y="6060558"/>
              <a:ext cx="993056" cy="701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6772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19781</TotalTime>
  <Words>1106</Words>
  <Application>Microsoft Macintosh PowerPoint</Application>
  <PresentationFormat>Affichage à l'écran (4:3)</PresentationFormat>
  <Paragraphs>122</Paragraphs>
  <Slides>21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Futura Condensed</vt:lpstr>
      <vt:lpstr>Times New Roman</vt:lpstr>
      <vt:lpstr>Wingdings</vt:lpstr>
      <vt:lpstr>ZapfDingbatsITC</vt:lpstr>
      <vt:lpstr>Thème Office</vt:lpstr>
      <vt:lpstr>Présentation PowerPoint</vt:lpstr>
      <vt:lpstr>Bordeaux INP en vidéo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offre de formation, une expertise scientifique et technologique</vt:lpstr>
      <vt:lpstr>Des ingénieurs préparés à relever  les défis de demain</vt:lpstr>
      <vt:lpstr>Un positionnement sur des enjeux d’aujourd’hui et de demain</vt:lpstr>
      <vt:lpstr>Présentation PowerPoint</vt:lpstr>
      <vt:lpstr>Présentation PowerPoint</vt:lpstr>
      <vt:lpstr>20 spécialités d’ingénieurs dont 5 par la voie de l’apprentissage</vt:lpstr>
      <vt:lpstr>Présentation PowerPoint</vt:lpstr>
      <vt:lpstr>Présentation PowerPoint</vt:lpstr>
      <vt:lpstr>Présentation PowerPoint</vt:lpstr>
      <vt:lpstr>Un acteur territorial majeur de la recherche en sciences et technologie</vt:lpstr>
      <vt:lpstr>Des structures dédiées à l’innovation  et au transfert de technologie (6000m²)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Manon Hans</dc:creator>
  <cp:lastModifiedBy>Anne Capbern</cp:lastModifiedBy>
  <cp:revision>478</cp:revision>
  <cp:lastPrinted>2019-08-30T06:55:12Z</cp:lastPrinted>
  <dcterms:created xsi:type="dcterms:W3CDTF">2016-10-04T07:25:40Z</dcterms:created>
  <dcterms:modified xsi:type="dcterms:W3CDTF">2021-01-28T10:16:20Z</dcterms:modified>
</cp:coreProperties>
</file>