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711" r:id="rId2"/>
    <p:sldMasterId id="2147483813" r:id="rId3"/>
    <p:sldMasterId id="2147483810" r:id="rId4"/>
  </p:sldMasterIdLst>
  <p:notesMasterIdLst>
    <p:notesMasterId r:id="rId29"/>
  </p:notesMasterIdLst>
  <p:handoutMasterIdLst>
    <p:handoutMasterId r:id="rId30"/>
  </p:handoutMasterIdLst>
  <p:sldIdLst>
    <p:sldId id="305" r:id="rId5"/>
    <p:sldId id="308" r:id="rId6"/>
    <p:sldId id="310" r:id="rId7"/>
    <p:sldId id="311" r:id="rId8"/>
    <p:sldId id="312" r:id="rId9"/>
    <p:sldId id="319" r:id="rId10"/>
    <p:sldId id="313" r:id="rId11"/>
    <p:sldId id="314" r:id="rId12"/>
    <p:sldId id="315" r:id="rId13"/>
    <p:sldId id="317" r:id="rId14"/>
    <p:sldId id="318" r:id="rId15"/>
    <p:sldId id="320" r:id="rId16"/>
    <p:sldId id="333" r:id="rId17"/>
    <p:sldId id="324" r:id="rId18"/>
    <p:sldId id="328" r:id="rId19"/>
    <p:sldId id="322" r:id="rId20"/>
    <p:sldId id="329" r:id="rId21"/>
    <p:sldId id="325" r:id="rId22"/>
    <p:sldId id="330" r:id="rId23"/>
    <p:sldId id="326" r:id="rId24"/>
    <p:sldId id="331" r:id="rId25"/>
    <p:sldId id="327" r:id="rId26"/>
    <p:sldId id="332" r:id="rId27"/>
    <p:sldId id="304" r:id="rId28"/>
  </p:sldIdLst>
  <p:sldSz cx="9144000" cy="5143500" type="screen16x9"/>
  <p:notesSz cx="6794500" cy="9906000"/>
  <p:defaultTextStyle>
    <a:defPPr>
      <a:defRPr lang="fr-FR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Capbern" initials="MOU" lastIdx="1" clrIdx="0">
    <p:extLst>
      <p:ext uri="{19B8F6BF-5375-455C-9EA6-DF929625EA0E}">
        <p15:presenceInfo xmlns:p15="http://schemas.microsoft.com/office/powerpoint/2012/main" userId="Anne Capber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2A0"/>
    <a:srgbClr val="0BBBEF"/>
    <a:srgbClr val="0075BF"/>
    <a:srgbClr val="EA560D"/>
    <a:srgbClr val="7B132F"/>
    <a:srgbClr val="007970"/>
    <a:srgbClr val="D73526"/>
    <a:srgbClr val="34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95858"/>
  </p:normalViewPr>
  <p:slideViewPr>
    <p:cSldViewPr snapToGrid="0" snapToObjects="1">
      <p:cViewPr varScale="1">
        <p:scale>
          <a:sx n="127" d="100"/>
          <a:sy n="127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615061896790447E-2"/>
          <c:y val="3.496225227980413E-2"/>
          <c:w val="0.89846519608228947"/>
          <c:h val="0.832556189097052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'Evolution situation formation'!$A$5</c:f>
              <c:strCache>
                <c:ptCount val="1"/>
                <c:pt idx="0">
                  <c:v>Activité professionnelle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892388451443569E-2"/>
                  <c:y val="-9.5351597126738546E-2"/>
                </c:manualLayout>
              </c:layout>
              <c:spPr>
                <a:noFill/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B711-4473-8A73-4EA9A6E35DF1}"/>
                </c:ext>
              </c:extLst>
            </c:dLbl>
            <c:dLbl>
              <c:idx val="1"/>
              <c:layout>
                <c:manualLayout>
                  <c:x val="6.2466480098313737E-2"/>
                  <c:y val="-4.7848046478333975E-2"/>
                </c:manualLayout>
              </c:layout>
              <c:spPr>
                <a:noFill/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B711-4473-8A73-4EA9A6E35DF1}"/>
                </c:ext>
              </c:extLst>
            </c:dLbl>
            <c:dLbl>
              <c:idx val="2"/>
              <c:layout>
                <c:manualLayout>
                  <c:x val="6.0366742860612305E-2"/>
                  <c:y val="-5.9008395620737682E-2"/>
                </c:manualLayout>
              </c:layout>
              <c:spPr>
                <a:noFill/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B711-4473-8A73-4EA9A6E35DF1}"/>
                </c:ext>
              </c:extLst>
            </c:dLbl>
            <c:dLbl>
              <c:idx val="3"/>
              <c:layout>
                <c:manualLayout>
                  <c:x val="6.0681562901606367E-2"/>
                  <c:y val="-7.0643516283508956E-2"/>
                </c:manualLayout>
              </c:layout>
              <c:spPr>
                <a:noFill/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B711-4473-8A73-4EA9A6E35DF1}"/>
                </c:ext>
              </c:extLst>
            </c:dLbl>
            <c:dLbl>
              <c:idx val="4"/>
              <c:layout>
                <c:manualLayout>
                  <c:x val="6.0687184688052689E-2"/>
                  <c:y val="-0.1014799154334038"/>
                </c:manualLayout>
              </c:layout>
              <c:spPr>
                <a:noFill/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B711-4473-8A73-4EA9A6E35DF1}"/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'Evolution situation formation'!$B$4:$F$4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'Evolution situation formation'!$B$5:$F$5</c:f>
              <c:numCache>
                <c:formatCode>0.0%</c:formatCode>
                <c:ptCount val="5"/>
                <c:pt idx="0" formatCode="0%">
                  <c:v>0.75800000000000001</c:v>
                </c:pt>
                <c:pt idx="1">
                  <c:v>0.69599999999999995</c:v>
                </c:pt>
                <c:pt idx="2">
                  <c:v>0.70497094899935442</c:v>
                </c:pt>
                <c:pt idx="3">
                  <c:v>0.73299999999999998</c:v>
                </c:pt>
                <c:pt idx="4">
                  <c:v>0.77300000000000002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11-4473-8A73-4EA9A6E35DF1}"/>
            </c:ext>
          </c:extLst>
        </c:ser>
        <c:ser>
          <c:idx val="1"/>
          <c:order val="1"/>
          <c:tx>
            <c:strRef>
              <c:f>'Evolution situation formation'!$A$6</c:f>
              <c:strCache>
                <c:ptCount val="1"/>
                <c:pt idx="0">
                  <c:v>Thèse / PhD</c:v>
                </c:pt>
              </c:strCache>
            </c:strRef>
          </c:tx>
          <c:spPr>
            <a:solidFill>
              <a:srgbClr val="0075BF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4697171229495939E-2"/>
                  <c:y val="-5.1086214646002227E-3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B711-4473-8A73-4EA9A6E35DF1}"/>
                </c:ext>
              </c:extLst>
            </c:dLbl>
            <c:dLbl>
              <c:idx val="1"/>
              <c:layout>
                <c:manualLayout>
                  <c:x val="5.9526285786887068E-2"/>
                  <c:y val="-1.5325642434230631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B711-4473-8A73-4EA9A6E35DF1}"/>
                </c:ext>
              </c:extLst>
            </c:dLbl>
            <c:dLbl>
              <c:idx val="2"/>
              <c:layout>
                <c:manualLayout>
                  <c:x val="6.4881037377009301E-2"/>
                  <c:y val="-7.6629321969003345E-3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B711-4473-8A73-4EA9A6E35DF1}"/>
                </c:ext>
              </c:extLst>
            </c:dLbl>
            <c:dLbl>
              <c:idx val="3"/>
              <c:layout>
                <c:manualLayout>
                  <c:x val="5.9526285786887068E-2"/>
                  <c:y val="-2.5543107323001374E-3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B711-4473-8A73-4EA9A6E35DF1}"/>
                </c:ext>
              </c:extLst>
            </c:dLbl>
            <c:dLbl>
              <c:idx val="4"/>
              <c:layout>
                <c:manualLayout>
                  <c:x val="6.0687184688052558E-2"/>
                  <c:y val="2.8188865398167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11-4473-8A73-4EA9A6E35DF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'Evolution situation formation'!$B$4:$F$4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'Evolution situation formation'!$B$6:$F$6</c:f>
              <c:numCache>
                <c:formatCode>0.0%</c:formatCode>
                <c:ptCount val="5"/>
                <c:pt idx="0" formatCode="0%">
                  <c:v>0.14299999999999999</c:v>
                </c:pt>
                <c:pt idx="1">
                  <c:v>0.124</c:v>
                </c:pt>
                <c:pt idx="2">
                  <c:v>0.13298902517753389</c:v>
                </c:pt>
                <c:pt idx="3">
                  <c:v>0.14399999999999999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11-4473-8A73-4EA9A6E35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4566688"/>
        <c:axId val="504556048"/>
      </c:barChart>
      <c:lineChart>
        <c:grouping val="standard"/>
        <c:varyColors val="0"/>
        <c:ser>
          <c:idx val="2"/>
          <c:order val="2"/>
          <c:tx>
            <c:strRef>
              <c:f>'Evolution situation formation'!$A$7</c:f>
              <c:strCache>
                <c:ptCount val="1"/>
                <c:pt idx="0">
                  <c:v>Etudes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'Evolution situation formation'!$B$4:$F$4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'Evolution situation formation'!$B$7:$F$7</c:f>
              <c:numCache>
                <c:formatCode>0.0%</c:formatCode>
                <c:ptCount val="5"/>
                <c:pt idx="0" formatCode="0%">
                  <c:v>3.1E-2</c:v>
                </c:pt>
                <c:pt idx="1">
                  <c:v>5.5E-2</c:v>
                </c:pt>
                <c:pt idx="2">
                  <c:v>3.7443511943189157E-2</c:v>
                </c:pt>
                <c:pt idx="3" formatCode="0%">
                  <c:v>0.05</c:v>
                </c:pt>
                <c:pt idx="4">
                  <c:v>4.2999999999999997E-2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711-4473-8A73-4EA9A6E35DF1}"/>
            </c:ext>
          </c:extLst>
        </c:ser>
        <c:ser>
          <c:idx val="3"/>
          <c:order val="3"/>
          <c:tx>
            <c:strRef>
              <c:f>'Evolution situation formation'!$A$8</c:f>
              <c:strCache>
                <c:ptCount val="1"/>
                <c:pt idx="0">
                  <c:v>en recherche d'emploi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'Evolution situation formation'!$B$4:$F$4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'Evolution situation formation'!$B$8:$F$8</c:f>
              <c:numCache>
                <c:formatCode>0.0%</c:formatCode>
                <c:ptCount val="5"/>
                <c:pt idx="0" formatCode="0%">
                  <c:v>5.2999999999999999E-2</c:v>
                </c:pt>
                <c:pt idx="1">
                  <c:v>9.9000000000000005E-2</c:v>
                </c:pt>
                <c:pt idx="2">
                  <c:v>0.11943189154293092</c:v>
                </c:pt>
                <c:pt idx="3">
                  <c:v>5.8000000000000003E-2</c:v>
                </c:pt>
                <c:pt idx="4">
                  <c:v>4.1000000000000002E-2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711-4473-8A73-4EA9A6E35DF1}"/>
            </c:ext>
          </c:extLst>
        </c:ser>
        <c:ser>
          <c:idx val="4"/>
          <c:order val="4"/>
          <c:tx>
            <c:strRef>
              <c:f>'Evolution situation formation'!$A$9</c:f>
              <c:strCache>
                <c:ptCount val="1"/>
                <c:pt idx="0">
                  <c:v>Autre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'Evolution situation formation'!$B$4:$F$4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'Evolution situation formation'!$B$9:$F$9</c:f>
              <c:numCache>
                <c:formatCode>0.0%</c:formatCode>
                <c:ptCount val="5"/>
                <c:pt idx="0" formatCode="0%">
                  <c:v>1.4999999999999999E-2</c:v>
                </c:pt>
                <c:pt idx="1">
                  <c:v>2.7E-2</c:v>
                </c:pt>
                <c:pt idx="2">
                  <c:v>1.1620400258231117E-2</c:v>
                </c:pt>
                <c:pt idx="3">
                  <c:v>1.4999999999999999E-2</c:v>
                </c:pt>
                <c:pt idx="4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711-4473-8A73-4EA9A6E35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566688"/>
        <c:axId val="504556048"/>
      </c:lineChart>
      <c:catAx>
        <c:axId val="5045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4556048"/>
        <c:crosses val="autoZero"/>
        <c:auto val="1"/>
        <c:lblAlgn val="ctr"/>
        <c:lblOffset val="100"/>
        <c:noMultiLvlLbl val="0"/>
      </c:catAx>
      <c:valAx>
        <c:axId val="50455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456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4"/>
          <c:order val="4"/>
          <c:tx>
            <c:strRef>
              <c:f>'Salaire médian'!$F$11</c:f>
              <c:strCache>
                <c:ptCount val="1"/>
                <c:pt idx="0">
                  <c:v>P2022 en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FF-44F0-8063-CF900F039E0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FF-44F0-8063-CF900F039E0A}"/>
              </c:ext>
            </c:extLst>
          </c:dPt>
          <c:cat>
            <c:strRef>
              <c:f>'Salaire médian'!$A$12:$A$19</c:f>
              <c:strCache>
                <c:ptCount val="8"/>
                <c:pt idx="0">
                  <c:v>Moins de 30 k€</c:v>
                </c:pt>
                <c:pt idx="1">
                  <c:v>30 k€ - 35 k€</c:v>
                </c:pt>
                <c:pt idx="2">
                  <c:v>35 k€ - 40 k€</c:v>
                </c:pt>
                <c:pt idx="3">
                  <c:v>40 k€ - 45 k€</c:v>
                </c:pt>
                <c:pt idx="4">
                  <c:v>45 k€ - 50 k€</c:v>
                </c:pt>
                <c:pt idx="5">
                  <c:v>50 k€ - 55 k€</c:v>
                </c:pt>
                <c:pt idx="6">
                  <c:v>55 k€ - 100 k€</c:v>
                </c:pt>
                <c:pt idx="7">
                  <c:v> &gt; 100 k€</c:v>
                </c:pt>
              </c:strCache>
            </c:strRef>
          </c:cat>
          <c:val>
            <c:numRef>
              <c:f>'Salaire médian'!$F$12:$F$19</c:f>
              <c:numCache>
                <c:formatCode>0%</c:formatCode>
                <c:ptCount val="8"/>
                <c:pt idx="0">
                  <c:v>0.02</c:v>
                </c:pt>
                <c:pt idx="1">
                  <c:v>0.16</c:v>
                </c:pt>
                <c:pt idx="2">
                  <c:v>0.42</c:v>
                </c:pt>
                <c:pt idx="3">
                  <c:v>0.28999999999999998</c:v>
                </c:pt>
                <c:pt idx="4">
                  <c:v>0.05</c:v>
                </c:pt>
                <c:pt idx="5">
                  <c:v>0.04</c:v>
                </c:pt>
                <c:pt idx="6">
                  <c:v>0.01</c:v>
                </c:pt>
                <c:pt idx="7" formatCode="0.00%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FF-44F0-8063-CF900F039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4549328"/>
        <c:axId val="5045543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'Salaire médian'!$B$11</c15:sqref>
                        </c15:formulaRef>
                      </c:ext>
                    </c:extLst>
                    <c:strCache>
                      <c:ptCount val="1"/>
                      <c:pt idx="0">
                        <c:v>P2018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'Salaire médian'!$A$12:$A$19</c15:sqref>
                        </c15:formulaRef>
                      </c:ext>
                    </c:extLst>
                    <c:strCache>
                      <c:ptCount val="8"/>
                      <c:pt idx="0">
                        <c:v>Moins de 30 k€</c:v>
                      </c:pt>
                      <c:pt idx="1">
                        <c:v>30 k€ - 35 k€</c:v>
                      </c:pt>
                      <c:pt idx="2">
                        <c:v>35 k€ - 40 k€</c:v>
                      </c:pt>
                      <c:pt idx="3">
                        <c:v>40 k€ - 45 k€</c:v>
                      </c:pt>
                      <c:pt idx="4">
                        <c:v>45 k€ - 50 k€</c:v>
                      </c:pt>
                      <c:pt idx="5">
                        <c:v>50 k€ - 55 k€</c:v>
                      </c:pt>
                      <c:pt idx="6">
                        <c:v>55 k€ - 100 k€</c:v>
                      </c:pt>
                      <c:pt idx="7">
                        <c:v> &gt; 100 k€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'Salaire médian'!$B$12:$B$19</c15:sqref>
                        </c15:formulaRef>
                      </c:ext>
                    </c:extLst>
                    <c:numCache>
                      <c:formatCode>0%</c:formatCode>
                      <c:ptCount val="8"/>
                      <c:pt idx="0">
                        <c:v>0.02</c:v>
                      </c:pt>
                      <c:pt idx="1">
                        <c:v>0.39</c:v>
                      </c:pt>
                      <c:pt idx="2">
                        <c:v>0.33</c:v>
                      </c:pt>
                      <c:pt idx="3">
                        <c:v>0.17</c:v>
                      </c:pt>
                      <c:pt idx="4">
                        <c:v>0.05</c:v>
                      </c:pt>
                      <c:pt idx="5">
                        <c:v>0.02</c:v>
                      </c:pt>
                      <c:pt idx="6">
                        <c:v>0.02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5FF-44F0-8063-CF900F039E0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'Salaire médian'!$C$11</c15:sqref>
                        </c15:formulaRef>
                      </c:ext>
                    </c:extLst>
                    <c:strCache>
                      <c:ptCount val="1"/>
                      <c:pt idx="0">
                        <c:v>P2019 en 2020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'Salaire médian'!$A$12:$A$19</c15:sqref>
                        </c15:formulaRef>
                      </c:ext>
                    </c:extLst>
                    <c:strCache>
                      <c:ptCount val="8"/>
                      <c:pt idx="0">
                        <c:v>Moins de 30 k€</c:v>
                      </c:pt>
                      <c:pt idx="1">
                        <c:v>30 k€ - 35 k€</c:v>
                      </c:pt>
                      <c:pt idx="2">
                        <c:v>35 k€ - 40 k€</c:v>
                      </c:pt>
                      <c:pt idx="3">
                        <c:v>40 k€ - 45 k€</c:v>
                      </c:pt>
                      <c:pt idx="4">
                        <c:v>45 k€ - 50 k€</c:v>
                      </c:pt>
                      <c:pt idx="5">
                        <c:v>50 k€ - 55 k€</c:v>
                      </c:pt>
                      <c:pt idx="6">
                        <c:v>55 k€ - 100 k€</c:v>
                      </c:pt>
                      <c:pt idx="7">
                        <c:v> &gt; 100 k€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'Salaire médian'!$C$12:$C$19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5.1999999999999998E-2</c:v>
                      </c:pt>
                      <c:pt idx="1">
                        <c:v>1.7000000000000001E-2</c:v>
                      </c:pt>
                      <c:pt idx="2">
                        <c:v>0.38900000000000001</c:v>
                      </c:pt>
                      <c:pt idx="3">
                        <c:v>0.20499999999999999</c:v>
                      </c:pt>
                      <c:pt idx="4">
                        <c:v>5.1999999999999998E-2</c:v>
                      </c:pt>
                      <c:pt idx="5">
                        <c:v>3.1E-2</c:v>
                      </c:pt>
                      <c:pt idx="6">
                        <c:v>1.7000000000000001E-2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5FF-44F0-8063-CF900F039E0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'Salaire médian'!$D$11</c15:sqref>
                        </c15:formulaRef>
                      </c:ext>
                    </c:extLst>
                    <c:strCache>
                      <c:ptCount val="1"/>
                      <c:pt idx="0">
                        <c:v>P2020 en 2021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noFill/>
                  </a:ln>
                  <a:effectLst/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92D05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45FF-44F0-8063-CF900F039E0A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92D05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45FF-44F0-8063-CF900F039E0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'Salaire médian'!$A$12:$A$19</c15:sqref>
                        </c15:formulaRef>
                      </c:ext>
                    </c:extLst>
                    <c:strCache>
                      <c:ptCount val="8"/>
                      <c:pt idx="0">
                        <c:v>Moins de 30 k€</c:v>
                      </c:pt>
                      <c:pt idx="1">
                        <c:v>30 k€ - 35 k€</c:v>
                      </c:pt>
                      <c:pt idx="2">
                        <c:v>35 k€ - 40 k€</c:v>
                      </c:pt>
                      <c:pt idx="3">
                        <c:v>40 k€ - 45 k€</c:v>
                      </c:pt>
                      <c:pt idx="4">
                        <c:v>45 k€ - 50 k€</c:v>
                      </c:pt>
                      <c:pt idx="5">
                        <c:v>50 k€ - 55 k€</c:v>
                      </c:pt>
                      <c:pt idx="6">
                        <c:v>55 k€ - 100 k€</c:v>
                      </c:pt>
                      <c:pt idx="7">
                        <c:v> &gt; 100 k€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'Salaire médian'!$D$12:$D$19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 formatCode="0%">
                        <c:v>0.03</c:v>
                      </c:pt>
                      <c:pt idx="1">
                        <c:v>0.36499999999999999</c:v>
                      </c:pt>
                      <c:pt idx="2">
                        <c:v>0.41299999999999998</c:v>
                      </c:pt>
                      <c:pt idx="3">
                        <c:v>4.2999999999999997E-2</c:v>
                      </c:pt>
                      <c:pt idx="4">
                        <c:v>3.4000000000000002E-2</c:v>
                      </c:pt>
                      <c:pt idx="5" formatCode="0%">
                        <c:v>0.01</c:v>
                      </c:pt>
                      <c:pt idx="6">
                        <c:v>2.4E-2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5FF-44F0-8063-CF900F039E0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'Salaire médian'!$E$11</c15:sqref>
                        </c15:formulaRef>
                      </c:ext>
                    </c:extLst>
                    <c:strCache>
                      <c:ptCount val="1"/>
                      <c:pt idx="0">
                        <c:v>P2021 en 2022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noFill/>
                  </a:ln>
                  <a:effectLst/>
                </c:spPr>
                <c:invertIfNegative val="0"/>
                <c:dPt>
                  <c:idx val="2"/>
                  <c:invertIfNegative val="0"/>
                  <c:bubble3D val="0"/>
                  <c:spPr>
                    <a:solidFill>
                      <a:srgbClr val="92D05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45FF-44F0-8063-CF900F039E0A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92D05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45FF-44F0-8063-CF900F039E0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'Salaire médian'!$A$12:$A$19</c15:sqref>
                        </c15:formulaRef>
                      </c:ext>
                    </c:extLst>
                    <c:strCache>
                      <c:ptCount val="8"/>
                      <c:pt idx="0">
                        <c:v>Moins de 30 k€</c:v>
                      </c:pt>
                      <c:pt idx="1">
                        <c:v>30 k€ - 35 k€</c:v>
                      </c:pt>
                      <c:pt idx="2">
                        <c:v>35 k€ - 40 k€</c:v>
                      </c:pt>
                      <c:pt idx="3">
                        <c:v>40 k€ - 45 k€</c:v>
                      </c:pt>
                      <c:pt idx="4">
                        <c:v>45 k€ - 50 k€</c:v>
                      </c:pt>
                      <c:pt idx="5">
                        <c:v>50 k€ - 55 k€</c:v>
                      </c:pt>
                      <c:pt idx="6">
                        <c:v>55 k€ - 100 k€</c:v>
                      </c:pt>
                      <c:pt idx="7">
                        <c:v> &gt; 100 k€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'Salaire médian'!$E$12:$E$19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2.3E-2</c:v>
                      </c:pt>
                      <c:pt idx="1">
                        <c:v>0.21199999999999999</c:v>
                      </c:pt>
                      <c:pt idx="2">
                        <c:v>0.42499999999999999</c:v>
                      </c:pt>
                      <c:pt idx="3">
                        <c:v>0.216</c:v>
                      </c:pt>
                      <c:pt idx="4">
                        <c:v>8.1000000000000003E-2</c:v>
                      </c:pt>
                      <c:pt idx="5">
                        <c:v>2.3E-2</c:v>
                      </c:pt>
                      <c:pt idx="6">
                        <c:v>1.9E-2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5FF-44F0-8063-CF900F039E0A}"/>
                  </c:ext>
                </c:extLst>
              </c15:ser>
            </c15:filteredBarSeries>
          </c:ext>
        </c:extLst>
      </c:barChart>
      <c:catAx>
        <c:axId val="50454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4554368"/>
        <c:crosses val="autoZero"/>
        <c:auto val="1"/>
        <c:lblAlgn val="ctr"/>
        <c:lblOffset val="100"/>
        <c:noMultiLvlLbl val="0"/>
      </c:catAx>
      <c:valAx>
        <c:axId val="504554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454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B431316-0F41-644A-AA72-FAF1B5AD5C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DCD78E-F50F-804E-89FD-A31BE1CC10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6" y="2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A346B-666B-C94A-8F33-2F4DE82F3FEA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5F8DD4-A8F2-8F48-9375-93C28A4D19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08982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83F9FF-8A1D-3845-BAA4-443BE49A7A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930D4-95EA-5A46-912A-7BA11F8A9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3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6" y="2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4EEE3-75A3-E941-8A9E-BAC97B2FAA95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6663"/>
            <a:ext cx="5943600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08982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B78F0-3390-D844-9A7D-D38622F921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8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972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347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521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52329-01CF-0B4A-B8E0-3F510C49B5B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15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188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600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85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358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762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262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86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327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70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08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008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31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45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19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45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10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06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319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78F0-3390-D844-9A7D-D38622F921F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53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58.png"/><Relationship Id="rId7" Type="http://schemas.openxmlformats.org/officeDocument/2006/relationships/image" Target="../media/image62.emf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1.emf"/><Relationship Id="rId11" Type="http://schemas.openxmlformats.org/officeDocument/2006/relationships/image" Target="../media/image66.jpeg"/><Relationship Id="rId5" Type="http://schemas.openxmlformats.org/officeDocument/2006/relationships/image" Target="../media/image60.emf"/><Relationship Id="rId15" Type="http://schemas.openxmlformats.org/officeDocument/2006/relationships/image" Target="../media/image70.png"/><Relationship Id="rId10" Type="http://schemas.openxmlformats.org/officeDocument/2006/relationships/image" Target="../media/image65.jpeg"/><Relationship Id="rId4" Type="http://schemas.openxmlformats.org/officeDocument/2006/relationships/image" Target="../media/image59.bin"/><Relationship Id="rId9" Type="http://schemas.openxmlformats.org/officeDocument/2006/relationships/image" Target="../media/image64.jpeg"/><Relationship Id="rId14" Type="http://schemas.openxmlformats.org/officeDocument/2006/relationships/image" Target="../media/image69.jpe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60.emf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image" Target="../media/image59.bin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61.emf"/><Relationship Id="rId10" Type="http://schemas.openxmlformats.org/officeDocument/2006/relationships/image" Target="../media/image78.jpeg"/><Relationship Id="rId4" Type="http://schemas.openxmlformats.org/officeDocument/2006/relationships/image" Target="../media/image73.png"/><Relationship Id="rId9" Type="http://schemas.openxmlformats.org/officeDocument/2006/relationships/image" Target="../media/image77.jpe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6F56A18-16D9-B540-9660-FD09422FD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033" r="12033"/>
          <a:stretch/>
        </p:blipFill>
        <p:spPr>
          <a:xfrm>
            <a:off x="0" y="2463901"/>
            <a:ext cx="3061722" cy="2686358"/>
          </a:xfrm>
          <a:prstGeom prst="rect">
            <a:avLst/>
          </a:prstGeom>
        </p:spPr>
      </p:pic>
      <p:sp>
        <p:nvSpPr>
          <p:cNvPr id="18" name="Graphique 28">
            <a:extLst>
              <a:ext uri="{FF2B5EF4-FFF2-40B4-BE49-F238E27FC236}">
                <a16:creationId xmlns:a16="http://schemas.microsoft.com/office/drawing/2014/main" id="{EDB7AABD-ED3F-D34D-9878-CAE25C5E7088}"/>
              </a:ext>
            </a:extLst>
          </p:cNvPr>
          <p:cNvSpPr/>
          <p:nvPr userDrawn="1"/>
        </p:nvSpPr>
        <p:spPr>
          <a:xfrm>
            <a:off x="-6034" y="-2766"/>
            <a:ext cx="6867525" cy="5153025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 dirty="0"/>
          </a:p>
        </p:txBody>
      </p:sp>
      <p:sp>
        <p:nvSpPr>
          <p:cNvPr id="19" name="Forme libre : forme 31">
            <a:extLst>
              <a:ext uri="{FF2B5EF4-FFF2-40B4-BE49-F238E27FC236}">
                <a16:creationId xmlns:a16="http://schemas.microsoft.com/office/drawing/2014/main" id="{A12A8ABE-E060-1445-B6CC-D576ADD93140}"/>
              </a:ext>
            </a:extLst>
          </p:cNvPr>
          <p:cNvSpPr/>
          <p:nvPr userDrawn="1"/>
        </p:nvSpPr>
        <p:spPr bwMode="auto">
          <a:xfrm>
            <a:off x="1" y="1961224"/>
            <a:ext cx="994592" cy="1230865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0" name="Forme libre : forme 33">
            <a:extLst>
              <a:ext uri="{FF2B5EF4-FFF2-40B4-BE49-F238E27FC236}">
                <a16:creationId xmlns:a16="http://schemas.microsoft.com/office/drawing/2014/main" id="{213DB6A1-97EC-EA44-9282-8C441B370DA8}"/>
              </a:ext>
            </a:extLst>
          </p:cNvPr>
          <p:cNvSpPr/>
          <p:nvPr userDrawn="1"/>
        </p:nvSpPr>
        <p:spPr bwMode="auto">
          <a:xfrm>
            <a:off x="7720211" y="1"/>
            <a:ext cx="1420888" cy="1278385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1" name="Forme libre : forme 34">
            <a:extLst>
              <a:ext uri="{FF2B5EF4-FFF2-40B4-BE49-F238E27FC236}">
                <a16:creationId xmlns:a16="http://schemas.microsoft.com/office/drawing/2014/main" id="{A8605C89-E20A-CC4E-AA7D-93A8EA181616}"/>
              </a:ext>
            </a:extLst>
          </p:cNvPr>
          <p:cNvSpPr/>
          <p:nvPr userDrawn="1"/>
        </p:nvSpPr>
        <p:spPr bwMode="auto">
          <a:xfrm>
            <a:off x="7983910" y="504952"/>
            <a:ext cx="1157189" cy="1176482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DABCFA6E-01E9-3842-AF65-2BF2729AA9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1027113"/>
            <a:ext cx="5019675" cy="6543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500">
                <a:solidFill>
                  <a:srgbClr val="0BBBEF"/>
                </a:solidFill>
              </a:defRPr>
            </a:lvl1pPr>
          </a:lstStyle>
          <a:p>
            <a:pPr lvl="0"/>
            <a:r>
              <a:rPr lang="fr-FR" dirty="0"/>
              <a:t>Ligne de titre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id="{E10B7CEB-1E53-6D47-BD62-BDEA2BD777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1960563"/>
            <a:ext cx="5019675" cy="1527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</a:lstStyle>
          <a:p>
            <a:pPr lvl="0"/>
            <a:r>
              <a:rPr lang="fr-FR" dirty="0"/>
              <a:t>Ligne de sous-titre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EFCE3CD-FE6D-B740-8DF9-2753E483E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92" y="4385371"/>
            <a:ext cx="854726" cy="5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1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aux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BCFAE37-8DF5-774A-95DF-C6B836BD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35" y="2618375"/>
            <a:ext cx="2791020" cy="2534141"/>
          </a:xfrm>
          <a:prstGeom prst="rect">
            <a:avLst/>
          </a:prstGeom>
        </p:spPr>
      </p:pic>
      <p:sp>
        <p:nvSpPr>
          <p:cNvPr id="7" name="Graphique 28">
            <a:extLst>
              <a:ext uri="{FF2B5EF4-FFF2-40B4-BE49-F238E27FC236}">
                <a16:creationId xmlns:a16="http://schemas.microsoft.com/office/drawing/2014/main" id="{D72A96EE-31D1-4B48-B349-BE81F25B66FC}"/>
              </a:ext>
            </a:extLst>
          </p:cNvPr>
          <p:cNvSpPr/>
          <p:nvPr userDrawn="1"/>
        </p:nvSpPr>
        <p:spPr>
          <a:xfrm>
            <a:off x="-8735" y="-10134"/>
            <a:ext cx="6867525" cy="5153025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 dirty="0"/>
          </a:p>
        </p:txBody>
      </p:sp>
      <p:sp>
        <p:nvSpPr>
          <p:cNvPr id="8" name="Forme libre : forme 18">
            <a:extLst>
              <a:ext uri="{FF2B5EF4-FFF2-40B4-BE49-F238E27FC236}">
                <a16:creationId xmlns:a16="http://schemas.microsoft.com/office/drawing/2014/main" id="{485EF9AD-6FE3-654E-A718-9FB20FE335F4}"/>
              </a:ext>
            </a:extLst>
          </p:cNvPr>
          <p:cNvSpPr/>
          <p:nvPr userDrawn="1"/>
        </p:nvSpPr>
        <p:spPr bwMode="auto">
          <a:xfrm>
            <a:off x="1" y="1961224"/>
            <a:ext cx="994592" cy="1230865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7B13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Forme libre : forme 19">
            <a:extLst>
              <a:ext uri="{FF2B5EF4-FFF2-40B4-BE49-F238E27FC236}">
                <a16:creationId xmlns:a16="http://schemas.microsoft.com/office/drawing/2014/main" id="{AC630809-85A4-6344-A27F-E5783A840E2B}"/>
              </a:ext>
            </a:extLst>
          </p:cNvPr>
          <p:cNvSpPr/>
          <p:nvPr userDrawn="1"/>
        </p:nvSpPr>
        <p:spPr bwMode="auto">
          <a:xfrm>
            <a:off x="7720211" y="1"/>
            <a:ext cx="1420888" cy="1278385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7DE7CB-C2AB-714E-A980-B0F7D1A8BE8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1027113"/>
            <a:ext cx="5019675" cy="6543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>
                <a:solidFill>
                  <a:srgbClr val="7B132F"/>
                </a:solidFill>
              </a:defRPr>
            </a:lvl1pPr>
          </a:lstStyle>
          <a:p>
            <a:pPr lvl="0"/>
            <a:r>
              <a:rPr lang="fr-FR" dirty="0"/>
              <a:t>Ligne de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DE0D1FC-1773-694E-B1C6-89AB3643E2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1960563"/>
            <a:ext cx="5019675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fr-FR" dirty="0"/>
              <a:t>Ligne de sous-titre</a:t>
            </a:r>
          </a:p>
        </p:txBody>
      </p:sp>
      <p:sp>
        <p:nvSpPr>
          <p:cNvPr id="12" name="Forme libre : forme 34">
            <a:extLst>
              <a:ext uri="{FF2B5EF4-FFF2-40B4-BE49-F238E27FC236}">
                <a16:creationId xmlns:a16="http://schemas.microsoft.com/office/drawing/2014/main" id="{02DA1403-C6A9-B242-B242-0B8D23400C1F}"/>
              </a:ext>
            </a:extLst>
          </p:cNvPr>
          <p:cNvSpPr/>
          <p:nvPr userDrawn="1"/>
        </p:nvSpPr>
        <p:spPr bwMode="auto">
          <a:xfrm>
            <a:off x="7983910" y="504952"/>
            <a:ext cx="1157189" cy="1176482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8053EA3-031C-FD46-8453-37F5CCFB0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92" y="4385371"/>
            <a:ext cx="854726" cy="5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0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é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8D222AE-2803-6347-BC76-13F87689C2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9" y="2527435"/>
            <a:ext cx="2888940" cy="2625755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330D872B-EC43-8846-AFBB-3969004958C3}"/>
              </a:ext>
            </a:extLst>
          </p:cNvPr>
          <p:cNvSpPr/>
          <p:nvPr userDrawn="1"/>
        </p:nvSpPr>
        <p:spPr>
          <a:xfrm>
            <a:off x="1" y="-11022"/>
            <a:ext cx="6867525" cy="5153025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 dirty="0"/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8AEDD08B-2EF2-C649-B6C3-E73CA354A6A9}"/>
              </a:ext>
            </a:extLst>
          </p:cNvPr>
          <p:cNvSpPr/>
          <p:nvPr userDrawn="1"/>
        </p:nvSpPr>
        <p:spPr bwMode="auto">
          <a:xfrm>
            <a:off x="0" y="1956317"/>
            <a:ext cx="994592" cy="1230865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2C52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1" name="Forme libre : forme 13">
            <a:extLst>
              <a:ext uri="{FF2B5EF4-FFF2-40B4-BE49-F238E27FC236}">
                <a16:creationId xmlns:a16="http://schemas.microsoft.com/office/drawing/2014/main" id="{3EA3F0AB-CF8C-C641-B507-27C2E9355BE4}"/>
              </a:ext>
            </a:extLst>
          </p:cNvPr>
          <p:cNvSpPr/>
          <p:nvPr userDrawn="1"/>
        </p:nvSpPr>
        <p:spPr bwMode="auto">
          <a:xfrm>
            <a:off x="7720211" y="1"/>
            <a:ext cx="1420888" cy="1278385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62D06302-3401-2048-B5E3-E96FAC60A0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1027113"/>
            <a:ext cx="5019675" cy="6543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500">
                <a:solidFill>
                  <a:srgbClr val="2C52A0"/>
                </a:solidFill>
              </a:defRPr>
            </a:lvl1pPr>
          </a:lstStyle>
          <a:p>
            <a:pPr lvl="0"/>
            <a:r>
              <a:rPr lang="fr-FR" dirty="0"/>
              <a:t>Ligne de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7367C25-581E-FA4D-B579-CEA6F23169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1960563"/>
            <a:ext cx="5019675" cy="1527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</a:lstStyle>
          <a:p>
            <a:pPr lvl="0"/>
            <a:r>
              <a:rPr lang="fr-FR" dirty="0"/>
              <a:t>Ligne de sous-titre</a:t>
            </a:r>
          </a:p>
        </p:txBody>
      </p:sp>
      <p:sp>
        <p:nvSpPr>
          <p:cNvPr id="14" name="Forme libre : forme 34">
            <a:extLst>
              <a:ext uri="{FF2B5EF4-FFF2-40B4-BE49-F238E27FC236}">
                <a16:creationId xmlns:a16="http://schemas.microsoft.com/office/drawing/2014/main" id="{F8CA8AFE-2CD4-8D47-B4BA-F21BD5817F61}"/>
              </a:ext>
            </a:extLst>
          </p:cNvPr>
          <p:cNvSpPr/>
          <p:nvPr userDrawn="1"/>
        </p:nvSpPr>
        <p:spPr bwMode="auto">
          <a:xfrm>
            <a:off x="7983910" y="504952"/>
            <a:ext cx="1157189" cy="1176482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9E4C1E5-2275-BA4F-81DD-BFD7350CB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92" y="4385371"/>
            <a:ext cx="854726" cy="5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88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N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8D222AE-2803-6347-BC76-13F87689C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99750"/>
            <a:ext cx="2808876" cy="2542252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330D872B-EC43-8846-AFBB-3969004958C3}"/>
              </a:ext>
            </a:extLst>
          </p:cNvPr>
          <p:cNvSpPr/>
          <p:nvPr userDrawn="1"/>
        </p:nvSpPr>
        <p:spPr>
          <a:xfrm>
            <a:off x="1" y="-11022"/>
            <a:ext cx="6867525" cy="5153025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 dirty="0"/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8AEDD08B-2EF2-C649-B6C3-E73CA354A6A9}"/>
              </a:ext>
            </a:extLst>
          </p:cNvPr>
          <p:cNvSpPr/>
          <p:nvPr userDrawn="1"/>
        </p:nvSpPr>
        <p:spPr bwMode="auto">
          <a:xfrm>
            <a:off x="1" y="1961224"/>
            <a:ext cx="994592" cy="1230865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A56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1" name="Forme libre : forme 13">
            <a:extLst>
              <a:ext uri="{FF2B5EF4-FFF2-40B4-BE49-F238E27FC236}">
                <a16:creationId xmlns:a16="http://schemas.microsoft.com/office/drawing/2014/main" id="{3EA3F0AB-CF8C-C641-B507-27C2E9355BE4}"/>
              </a:ext>
            </a:extLst>
          </p:cNvPr>
          <p:cNvSpPr/>
          <p:nvPr userDrawn="1"/>
        </p:nvSpPr>
        <p:spPr bwMode="auto">
          <a:xfrm>
            <a:off x="7720211" y="1"/>
            <a:ext cx="1420888" cy="1278385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08457ECD-BFA8-CF4D-BC81-E8DC70126A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1027113"/>
            <a:ext cx="5019675" cy="6543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500">
                <a:solidFill>
                  <a:srgbClr val="EA560D"/>
                </a:solidFill>
              </a:defRPr>
            </a:lvl1pPr>
          </a:lstStyle>
          <a:p>
            <a:pPr lvl="0"/>
            <a:r>
              <a:rPr lang="fr-FR" dirty="0"/>
              <a:t>Ligne de titre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D692F94B-D752-214E-A462-86C3B8411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1960563"/>
            <a:ext cx="5019675" cy="1527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</a:lstStyle>
          <a:p>
            <a:pPr lvl="0"/>
            <a:r>
              <a:rPr lang="fr-FR" dirty="0"/>
              <a:t>Ligne de sous-titre</a:t>
            </a:r>
          </a:p>
        </p:txBody>
      </p:sp>
      <p:sp>
        <p:nvSpPr>
          <p:cNvPr id="16" name="Forme libre : forme 34">
            <a:extLst>
              <a:ext uri="{FF2B5EF4-FFF2-40B4-BE49-F238E27FC236}">
                <a16:creationId xmlns:a16="http://schemas.microsoft.com/office/drawing/2014/main" id="{FCC2089A-DC5C-0C46-B66F-5863568B9363}"/>
              </a:ext>
            </a:extLst>
          </p:cNvPr>
          <p:cNvSpPr/>
          <p:nvPr userDrawn="1"/>
        </p:nvSpPr>
        <p:spPr bwMode="auto">
          <a:xfrm>
            <a:off x="7983910" y="504952"/>
            <a:ext cx="1157189" cy="1176482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4B64D43-9E8A-0044-8437-95213DD9AA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92" y="4385371"/>
            <a:ext cx="854726" cy="5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1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24">
            <a:extLst>
              <a:ext uri="{FF2B5EF4-FFF2-40B4-BE49-F238E27FC236}">
                <a16:creationId xmlns:a16="http://schemas.microsoft.com/office/drawing/2014/main" id="{6E4B9FDA-5ED6-0D45-B930-A3494EED1E74}"/>
              </a:ext>
            </a:extLst>
          </p:cNvPr>
          <p:cNvSpPr/>
          <p:nvPr userDrawn="1"/>
        </p:nvSpPr>
        <p:spPr bwMode="auto">
          <a:xfrm>
            <a:off x="8362855" y="-3233"/>
            <a:ext cx="781147" cy="699220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7" name="Forme libre : forme 26">
            <a:extLst>
              <a:ext uri="{FF2B5EF4-FFF2-40B4-BE49-F238E27FC236}">
                <a16:creationId xmlns:a16="http://schemas.microsoft.com/office/drawing/2014/main" id="{758AF1DD-E600-7448-8EA2-11A53E085FA7}"/>
              </a:ext>
            </a:extLst>
          </p:cNvPr>
          <p:cNvSpPr/>
          <p:nvPr userDrawn="1"/>
        </p:nvSpPr>
        <p:spPr bwMode="auto">
          <a:xfrm>
            <a:off x="8910764" y="1308565"/>
            <a:ext cx="233237" cy="109443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8" name="Forme libre : forme 12">
            <a:extLst>
              <a:ext uri="{FF2B5EF4-FFF2-40B4-BE49-F238E27FC236}">
                <a16:creationId xmlns:a16="http://schemas.microsoft.com/office/drawing/2014/main" id="{398B027B-E993-5A48-8C38-BD7E6735AB3B}"/>
              </a:ext>
            </a:extLst>
          </p:cNvPr>
          <p:cNvSpPr/>
          <p:nvPr userDrawn="1"/>
        </p:nvSpPr>
        <p:spPr>
          <a:xfrm rot="10800000">
            <a:off x="0" y="62708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D812D5-D3E0-3548-933A-00096B91D472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 dirty="0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0AC91637-A718-5546-9A3D-9048487540BB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07003C-99A1-F240-8031-25ECF10A3AC5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Bordeaux INP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FAC5C88-73AF-6148-8B82-5C6B5E68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5" name="Espace réservé du contenu 9">
            <a:extLst>
              <a:ext uri="{FF2B5EF4-FFF2-40B4-BE49-F238E27FC236}">
                <a16:creationId xmlns:a16="http://schemas.microsoft.com/office/drawing/2014/main" id="{E074FE39-DB67-DE41-9DAC-4B9DB8C0CF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1263"/>
            <a:ext cx="7886700" cy="3351212"/>
          </a:xfrm>
          <a:prstGeom prst="rect">
            <a:avLst/>
          </a:prstGeom>
        </p:spPr>
        <p:txBody>
          <a:bodyPr/>
          <a:lstStyle>
            <a:lvl1pPr marL="357188" indent="-350838"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b="1"/>
            </a:lvl1pPr>
            <a:lvl2pPr marL="514337" indent="-171446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857228" indent="-171446">
              <a:buSzPct val="5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D46AABF-F098-F54A-8783-CC9D7CB5417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247" y="4624956"/>
            <a:ext cx="281202" cy="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0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AA90BBB-1366-A94A-8760-18EBC29686EF}"/>
              </a:ext>
            </a:extLst>
          </p:cNvPr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D31FCF-9E70-2E47-A47E-7F76315459B7}"/>
              </a:ext>
            </a:extLst>
          </p:cNvPr>
          <p:cNvSpPr/>
          <p:nvPr userDrawn="1"/>
        </p:nvSpPr>
        <p:spPr bwMode="auto">
          <a:xfrm>
            <a:off x="242382" y="136786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25" name="Graphique 23">
            <a:extLst>
              <a:ext uri="{FF2B5EF4-FFF2-40B4-BE49-F238E27FC236}">
                <a16:creationId xmlns:a16="http://schemas.microsoft.com/office/drawing/2014/main" id="{5F11FD9F-0138-CE4A-A539-C16E6CC77422}"/>
              </a:ext>
            </a:extLst>
          </p:cNvPr>
          <p:cNvSpPr/>
          <p:nvPr userDrawn="1"/>
        </p:nvSpPr>
        <p:spPr>
          <a:xfrm>
            <a:off x="6595234" y="304072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26" name="Forme libre : forme 12">
            <a:extLst>
              <a:ext uri="{FF2B5EF4-FFF2-40B4-BE49-F238E27FC236}">
                <a16:creationId xmlns:a16="http://schemas.microsoft.com/office/drawing/2014/main" id="{21B855A1-0C77-3142-96EC-F6C51B75E7AA}"/>
              </a:ext>
            </a:extLst>
          </p:cNvPr>
          <p:cNvSpPr/>
          <p:nvPr userDrawn="1"/>
        </p:nvSpPr>
        <p:spPr>
          <a:xfrm>
            <a:off x="7697212" y="2566852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27" name="Forme libre : forme 12">
            <a:extLst>
              <a:ext uri="{FF2B5EF4-FFF2-40B4-BE49-F238E27FC236}">
                <a16:creationId xmlns:a16="http://schemas.microsoft.com/office/drawing/2014/main" id="{37F3D4AC-0CEF-3F4E-8065-7BD72C0E0E02}"/>
              </a:ext>
            </a:extLst>
          </p:cNvPr>
          <p:cNvSpPr/>
          <p:nvPr userDrawn="1"/>
        </p:nvSpPr>
        <p:spPr>
          <a:xfrm>
            <a:off x="8593414" y="1032594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28" name="Graphique 23">
            <a:extLst>
              <a:ext uri="{FF2B5EF4-FFF2-40B4-BE49-F238E27FC236}">
                <a16:creationId xmlns:a16="http://schemas.microsoft.com/office/drawing/2014/main" id="{24A3048B-D194-A14D-8191-C2DA0CBDF651}"/>
              </a:ext>
            </a:extLst>
          </p:cNvPr>
          <p:cNvSpPr/>
          <p:nvPr userDrawn="1"/>
        </p:nvSpPr>
        <p:spPr>
          <a:xfrm>
            <a:off x="6345061" y="3335191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29" name="Forme libre : forme 12">
            <a:extLst>
              <a:ext uri="{FF2B5EF4-FFF2-40B4-BE49-F238E27FC236}">
                <a16:creationId xmlns:a16="http://schemas.microsoft.com/office/drawing/2014/main" id="{DB8A2BAD-1BAE-F745-8AD4-22186CAD600E}"/>
              </a:ext>
            </a:extLst>
          </p:cNvPr>
          <p:cNvSpPr/>
          <p:nvPr userDrawn="1"/>
        </p:nvSpPr>
        <p:spPr>
          <a:xfrm rot="10800000">
            <a:off x="-9138" y="61044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31" name="Espace réservé de la date 3">
            <a:extLst>
              <a:ext uri="{FF2B5EF4-FFF2-40B4-BE49-F238E27FC236}">
                <a16:creationId xmlns:a16="http://schemas.microsoft.com/office/drawing/2014/main" id="{C4521207-F721-6342-9C17-A041788E3933}"/>
              </a:ext>
            </a:extLst>
          </p:cNvPr>
          <p:cNvSpPr txBox="1">
            <a:spLocks/>
          </p:cNvSpPr>
          <p:nvPr userDrawn="1"/>
        </p:nvSpPr>
        <p:spPr>
          <a:xfrm>
            <a:off x="7370070" y="4883266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Graphique 23">
            <a:extLst>
              <a:ext uri="{FF2B5EF4-FFF2-40B4-BE49-F238E27FC236}">
                <a16:creationId xmlns:a16="http://schemas.microsoft.com/office/drawing/2014/main" id="{B84B5725-AB2B-984D-A40A-2307E7088C66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AB0CBA97-B22C-A24C-A41B-497398B8F401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1" name="Forme libre : forme 12">
            <a:extLst>
              <a:ext uri="{FF2B5EF4-FFF2-40B4-BE49-F238E27FC236}">
                <a16:creationId xmlns:a16="http://schemas.microsoft.com/office/drawing/2014/main" id="{1017395C-7AB1-8248-92F5-A7782DB2995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Graphique 23">
            <a:extLst>
              <a:ext uri="{FF2B5EF4-FFF2-40B4-BE49-F238E27FC236}">
                <a16:creationId xmlns:a16="http://schemas.microsoft.com/office/drawing/2014/main" id="{4FDB78C2-14C6-2145-9FB9-B695B1B94EBC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4" name="Forme libre : forme 12">
            <a:extLst>
              <a:ext uri="{FF2B5EF4-FFF2-40B4-BE49-F238E27FC236}">
                <a16:creationId xmlns:a16="http://schemas.microsoft.com/office/drawing/2014/main" id="{CE15ACEC-C2C5-D649-A5CA-F4FB7270D79A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6D12EAA-01BD-5648-93A7-D15530C69CFE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>
                <a:solidFill>
                  <a:schemeClr val="bg1"/>
                </a:solidFill>
              </a:rPr>
              <a:t>Bordeaux INP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CAB55-5CD4-874F-8822-EC50DF724047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D7A4FC4-409A-4D49-A9A1-1F7DB2CB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8E6F3E0-0034-3242-8E79-63132068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0838"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b="1"/>
            </a:lvl1pPr>
            <a:lvl2pPr marL="514337" indent="-171446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857228" indent="-171446">
              <a:buSzPct val="5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68DA0730-EC40-B14E-9052-1FA4E83075F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247" y="4624956"/>
            <a:ext cx="281202" cy="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3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192E3B-65E9-E248-83AF-B2C5F89F3DCB}"/>
              </a:ext>
            </a:extLst>
          </p:cNvPr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0079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CAB55-5CD4-874F-8822-EC50DF724047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9" name="Graphique 23">
            <a:extLst>
              <a:ext uri="{FF2B5EF4-FFF2-40B4-BE49-F238E27FC236}">
                <a16:creationId xmlns:a16="http://schemas.microsoft.com/office/drawing/2014/main" id="{B84B5725-AB2B-984D-A40A-2307E7088C66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AB0CBA97-B22C-A24C-A41B-497398B8F401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1" name="Forme libre : forme 12">
            <a:extLst>
              <a:ext uri="{FF2B5EF4-FFF2-40B4-BE49-F238E27FC236}">
                <a16:creationId xmlns:a16="http://schemas.microsoft.com/office/drawing/2014/main" id="{1017395C-7AB1-8248-92F5-A7782DB2995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Graphique 23">
            <a:extLst>
              <a:ext uri="{FF2B5EF4-FFF2-40B4-BE49-F238E27FC236}">
                <a16:creationId xmlns:a16="http://schemas.microsoft.com/office/drawing/2014/main" id="{4FDB78C2-14C6-2145-9FB9-B695B1B94EBC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4" name="Forme libre : forme 12">
            <a:extLst>
              <a:ext uri="{FF2B5EF4-FFF2-40B4-BE49-F238E27FC236}">
                <a16:creationId xmlns:a16="http://schemas.microsoft.com/office/drawing/2014/main" id="{CE15ACEC-C2C5-D649-A5CA-F4FB7270D79A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0CFC5B-D566-004B-BD4F-1AC191E6FDC4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D7A4FC4-409A-4D49-A9A1-1F7DB2CB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8" name="Espace réservé du contenu 9">
            <a:extLst>
              <a:ext uri="{FF2B5EF4-FFF2-40B4-BE49-F238E27FC236}">
                <a16:creationId xmlns:a16="http://schemas.microsoft.com/office/drawing/2014/main" id="{21C34B9C-F573-0C4F-B047-DF225938453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1263"/>
            <a:ext cx="7886700" cy="3351212"/>
          </a:xfrm>
          <a:prstGeom prst="rect">
            <a:avLst/>
          </a:prstGeom>
        </p:spPr>
        <p:txBody>
          <a:bodyPr/>
          <a:lstStyle>
            <a:lvl1pPr marL="357188" indent="-350838"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b="1"/>
            </a:lvl1pPr>
            <a:lvl2pPr marL="514337" indent="-171446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857228" indent="-171446">
              <a:buSzPct val="5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8CA88A11-D725-F945-AA3B-FAB3357CA118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C7B0A7B-3309-E84D-BF68-887A28E22ABD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chemeClr val="bg1"/>
                </a:solidFill>
              </a:rPr>
              <a:t>Bordeaux INP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8CCE402-9CD3-EE47-92EF-437A3E5BEEF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247" y="4624956"/>
            <a:ext cx="281202" cy="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0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192E3B-65E9-E248-83AF-B2C5F89F3DCB}"/>
              </a:ext>
            </a:extLst>
          </p:cNvPr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EA56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CAB55-5CD4-874F-8822-EC50DF724047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9" name="Graphique 23">
            <a:extLst>
              <a:ext uri="{FF2B5EF4-FFF2-40B4-BE49-F238E27FC236}">
                <a16:creationId xmlns:a16="http://schemas.microsoft.com/office/drawing/2014/main" id="{B84B5725-AB2B-984D-A40A-2307E7088C66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AB0CBA97-B22C-A24C-A41B-497398B8F401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1" name="Forme libre : forme 12">
            <a:extLst>
              <a:ext uri="{FF2B5EF4-FFF2-40B4-BE49-F238E27FC236}">
                <a16:creationId xmlns:a16="http://schemas.microsoft.com/office/drawing/2014/main" id="{1017395C-7AB1-8248-92F5-A7782DB2995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Graphique 23">
            <a:extLst>
              <a:ext uri="{FF2B5EF4-FFF2-40B4-BE49-F238E27FC236}">
                <a16:creationId xmlns:a16="http://schemas.microsoft.com/office/drawing/2014/main" id="{4FDB78C2-14C6-2145-9FB9-B695B1B94EBC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4" name="Forme libre : forme 12">
            <a:extLst>
              <a:ext uri="{FF2B5EF4-FFF2-40B4-BE49-F238E27FC236}">
                <a16:creationId xmlns:a16="http://schemas.microsoft.com/office/drawing/2014/main" id="{CE15ACEC-C2C5-D649-A5CA-F4FB7270D79A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7FCDF-A9A5-9C43-AAF3-41B7C387C716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5C49278-44DD-CC48-BF99-5A80AC83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8" name="Espace réservé du contenu 9">
            <a:extLst>
              <a:ext uri="{FF2B5EF4-FFF2-40B4-BE49-F238E27FC236}">
                <a16:creationId xmlns:a16="http://schemas.microsoft.com/office/drawing/2014/main" id="{FDC8C181-1D0B-FB41-9D5D-B1321ED1EE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1263"/>
            <a:ext cx="7886700" cy="3351212"/>
          </a:xfrm>
          <a:prstGeom prst="rect">
            <a:avLst/>
          </a:prstGeom>
        </p:spPr>
        <p:txBody>
          <a:bodyPr/>
          <a:lstStyle>
            <a:lvl1pPr marL="357188" indent="-350838"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b="1"/>
            </a:lvl1pPr>
            <a:lvl2pPr marL="514337" indent="-171446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857228" indent="-171446">
              <a:buSzPct val="5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45D5F786-B0C2-C548-97E7-CDF49371E018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AD9A261-19F9-8144-8D96-39A586763D89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chemeClr val="bg1"/>
                </a:solidFill>
              </a:rPr>
              <a:t>Bordeaux INP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49680A3-5D1C-5145-9C94-D5F3197FC9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247" y="4624956"/>
            <a:ext cx="281202" cy="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0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192E3B-65E9-E248-83AF-B2C5F89F3DCB}"/>
              </a:ext>
            </a:extLst>
          </p:cNvPr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2C52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CAB55-5CD4-874F-8822-EC50DF724047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9" name="Graphique 23">
            <a:extLst>
              <a:ext uri="{FF2B5EF4-FFF2-40B4-BE49-F238E27FC236}">
                <a16:creationId xmlns:a16="http://schemas.microsoft.com/office/drawing/2014/main" id="{B84B5725-AB2B-984D-A40A-2307E7088C66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AB0CBA97-B22C-A24C-A41B-497398B8F401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1" name="Forme libre : forme 12">
            <a:extLst>
              <a:ext uri="{FF2B5EF4-FFF2-40B4-BE49-F238E27FC236}">
                <a16:creationId xmlns:a16="http://schemas.microsoft.com/office/drawing/2014/main" id="{1017395C-7AB1-8248-92F5-A7782DB2995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Graphique 23">
            <a:extLst>
              <a:ext uri="{FF2B5EF4-FFF2-40B4-BE49-F238E27FC236}">
                <a16:creationId xmlns:a16="http://schemas.microsoft.com/office/drawing/2014/main" id="{4FDB78C2-14C6-2145-9FB9-B695B1B94EBC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4" name="Forme libre : forme 12">
            <a:extLst>
              <a:ext uri="{FF2B5EF4-FFF2-40B4-BE49-F238E27FC236}">
                <a16:creationId xmlns:a16="http://schemas.microsoft.com/office/drawing/2014/main" id="{CE15ACEC-C2C5-D649-A5CA-F4FB7270D79A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4ED759-C510-5F40-B934-3900F4898D5A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22800C4-7C90-7A48-ABE6-ADEA60A7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85420A5-AE28-374A-A4F8-71FE75B4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0838"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b="1"/>
            </a:lvl1pPr>
            <a:lvl2pPr marL="514337" indent="-171446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857228" indent="-171446">
              <a:buSzPct val="5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866759B6-0A9C-AD47-8114-B3463087C338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9B2A5D-2375-164F-93B6-E56B43A03A6D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chemeClr val="bg1"/>
                </a:solidFill>
              </a:rPr>
              <a:t>Bordeaux INP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3E13CC9-9B0D-0F45-8036-A5595828F16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247" y="4624956"/>
            <a:ext cx="281202" cy="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91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192E3B-65E9-E248-83AF-B2C5F89F3DCB}"/>
              </a:ext>
            </a:extLst>
          </p:cNvPr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7B13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CAB55-5CD4-874F-8822-EC50DF724047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9" name="Graphique 23">
            <a:extLst>
              <a:ext uri="{FF2B5EF4-FFF2-40B4-BE49-F238E27FC236}">
                <a16:creationId xmlns:a16="http://schemas.microsoft.com/office/drawing/2014/main" id="{B84B5725-AB2B-984D-A40A-2307E7088C66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AB0CBA97-B22C-A24C-A41B-497398B8F401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1" name="Forme libre : forme 12">
            <a:extLst>
              <a:ext uri="{FF2B5EF4-FFF2-40B4-BE49-F238E27FC236}">
                <a16:creationId xmlns:a16="http://schemas.microsoft.com/office/drawing/2014/main" id="{1017395C-7AB1-8248-92F5-A7782DB2995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Graphique 23">
            <a:extLst>
              <a:ext uri="{FF2B5EF4-FFF2-40B4-BE49-F238E27FC236}">
                <a16:creationId xmlns:a16="http://schemas.microsoft.com/office/drawing/2014/main" id="{4FDB78C2-14C6-2145-9FB9-B695B1B94EBC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4" name="Forme libre : forme 12">
            <a:extLst>
              <a:ext uri="{FF2B5EF4-FFF2-40B4-BE49-F238E27FC236}">
                <a16:creationId xmlns:a16="http://schemas.microsoft.com/office/drawing/2014/main" id="{CE15ACEC-C2C5-D649-A5CA-F4FB7270D79A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F5543-614B-394F-83F0-0191B0727C83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09355492-B6EB-0241-A2F6-E3B37932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258B15C-6A1A-A54B-AEA4-C076986A76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2738" indent="-306388"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b="1"/>
            </a:lvl1pPr>
            <a:lvl2pPr marL="514337" indent="-171446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857228" indent="-171446">
              <a:buSzPct val="5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lvl3pPr>
            <a:lvl5pPr marL="1371566" indent="0">
              <a:buNone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9475AFDA-AA03-3B4A-B63D-856A57BE546D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282F03C-2AA0-0C49-A75D-666DB01D9FE9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chemeClr val="bg1"/>
                </a:solidFill>
              </a:rPr>
              <a:t>Bordeaux INP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7181FE4-E231-334E-8ECB-F916239EDF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247" y="4624956"/>
            <a:ext cx="281202" cy="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moy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192E3B-65E9-E248-83AF-B2C5F89F3DCB}"/>
              </a:ext>
            </a:extLst>
          </p:cNvPr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0075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CAB55-5CD4-874F-8822-EC50DF724047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9" name="Graphique 23">
            <a:extLst>
              <a:ext uri="{FF2B5EF4-FFF2-40B4-BE49-F238E27FC236}">
                <a16:creationId xmlns:a16="http://schemas.microsoft.com/office/drawing/2014/main" id="{B84B5725-AB2B-984D-A40A-2307E7088C66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AB0CBA97-B22C-A24C-A41B-497398B8F401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1" name="Forme libre : forme 12">
            <a:extLst>
              <a:ext uri="{FF2B5EF4-FFF2-40B4-BE49-F238E27FC236}">
                <a16:creationId xmlns:a16="http://schemas.microsoft.com/office/drawing/2014/main" id="{1017395C-7AB1-8248-92F5-A7782DB2995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Graphique 23">
            <a:extLst>
              <a:ext uri="{FF2B5EF4-FFF2-40B4-BE49-F238E27FC236}">
                <a16:creationId xmlns:a16="http://schemas.microsoft.com/office/drawing/2014/main" id="{4FDB78C2-14C6-2145-9FB9-B695B1B94EBC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4" name="Forme libre : forme 12">
            <a:extLst>
              <a:ext uri="{FF2B5EF4-FFF2-40B4-BE49-F238E27FC236}">
                <a16:creationId xmlns:a16="http://schemas.microsoft.com/office/drawing/2014/main" id="{CE15ACEC-C2C5-D649-A5CA-F4FB7270D79A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F76ED5-3652-1440-B99E-AFCA4E5432BE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CA4BAEBD-54BA-0E4A-AEB2-474CCBD9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3C59B5-7FB0-B042-97D1-51E1F178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0838"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b="1"/>
            </a:lvl1pPr>
            <a:lvl2pPr marL="514337" indent="-171446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857228" indent="-171446">
              <a:buSzPct val="5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6967A594-00E3-CE4A-BE71-F6A063200141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DEC7DA-558A-6D4F-B3E7-481D20049453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chemeClr val="bg1"/>
                </a:solidFill>
              </a:rPr>
              <a:t>Bordeaux INP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612220D-D5A4-A844-82FF-21B642E9A57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247" y="4624956"/>
            <a:ext cx="281202" cy="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9AE3707-8274-5549-9C4B-8D7CCF923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36" y="2571751"/>
            <a:ext cx="3138752" cy="2571750"/>
          </a:xfrm>
          <a:prstGeom prst="rect">
            <a:avLst/>
          </a:prstGeom>
        </p:spPr>
      </p:pic>
      <p:sp>
        <p:nvSpPr>
          <p:cNvPr id="8" name="Graphique 28">
            <a:extLst>
              <a:ext uri="{FF2B5EF4-FFF2-40B4-BE49-F238E27FC236}">
                <a16:creationId xmlns:a16="http://schemas.microsoft.com/office/drawing/2014/main" id="{F86B9A78-2DC5-F648-A449-A43554126389}"/>
              </a:ext>
            </a:extLst>
          </p:cNvPr>
          <p:cNvSpPr/>
          <p:nvPr userDrawn="1"/>
        </p:nvSpPr>
        <p:spPr>
          <a:xfrm>
            <a:off x="-16355" y="1"/>
            <a:ext cx="6867525" cy="5153025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 dirty="0"/>
          </a:p>
        </p:txBody>
      </p:sp>
      <p:sp>
        <p:nvSpPr>
          <p:cNvPr id="9" name="Forme libre : forme 31">
            <a:extLst>
              <a:ext uri="{FF2B5EF4-FFF2-40B4-BE49-F238E27FC236}">
                <a16:creationId xmlns:a16="http://schemas.microsoft.com/office/drawing/2014/main" id="{E664AE4C-61FA-2F45-9073-ABDB59F0551F}"/>
              </a:ext>
            </a:extLst>
          </p:cNvPr>
          <p:cNvSpPr/>
          <p:nvPr userDrawn="1"/>
        </p:nvSpPr>
        <p:spPr bwMode="auto">
          <a:xfrm>
            <a:off x="1" y="1961224"/>
            <a:ext cx="994592" cy="1230865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79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0" name="Forme libre : forme 33">
            <a:extLst>
              <a:ext uri="{FF2B5EF4-FFF2-40B4-BE49-F238E27FC236}">
                <a16:creationId xmlns:a16="http://schemas.microsoft.com/office/drawing/2014/main" id="{050F7130-2253-614A-B69A-E32F220DFF2B}"/>
              </a:ext>
            </a:extLst>
          </p:cNvPr>
          <p:cNvSpPr/>
          <p:nvPr userDrawn="1"/>
        </p:nvSpPr>
        <p:spPr bwMode="auto">
          <a:xfrm>
            <a:off x="7720211" y="1"/>
            <a:ext cx="1420888" cy="1278385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2F73C25-7390-9A4B-85C0-2E9D17E939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1027113"/>
            <a:ext cx="5019675" cy="6543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500">
                <a:solidFill>
                  <a:srgbClr val="007970"/>
                </a:solidFill>
              </a:defRPr>
            </a:lvl1pPr>
          </a:lstStyle>
          <a:p>
            <a:pPr lvl="0"/>
            <a:r>
              <a:rPr lang="fr-FR" dirty="0"/>
              <a:t>Ligne de titre</a:t>
            </a:r>
          </a:p>
        </p:txBody>
      </p:sp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id="{1511DE2A-E70D-7A46-B56B-FA06B8C1F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1960563"/>
            <a:ext cx="5019675" cy="1527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</a:lstStyle>
          <a:p>
            <a:pPr lvl="0"/>
            <a:r>
              <a:rPr lang="fr-FR" dirty="0"/>
              <a:t>Ligne de sous-titre</a:t>
            </a:r>
          </a:p>
        </p:txBody>
      </p:sp>
      <p:sp>
        <p:nvSpPr>
          <p:cNvPr id="17" name="Forme libre : forme 34">
            <a:extLst>
              <a:ext uri="{FF2B5EF4-FFF2-40B4-BE49-F238E27FC236}">
                <a16:creationId xmlns:a16="http://schemas.microsoft.com/office/drawing/2014/main" id="{B73C8E71-31C4-B647-93E5-A06BA1F16283}"/>
              </a:ext>
            </a:extLst>
          </p:cNvPr>
          <p:cNvSpPr/>
          <p:nvPr userDrawn="1"/>
        </p:nvSpPr>
        <p:spPr bwMode="auto">
          <a:xfrm>
            <a:off x="7983910" y="504952"/>
            <a:ext cx="1157189" cy="1176482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F8D1535-C380-5F46-B50B-051699954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92" y="4385371"/>
            <a:ext cx="854726" cy="5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3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192E3B-65E9-E248-83AF-B2C5F89F3DCB}"/>
              </a:ext>
            </a:extLst>
          </p:cNvPr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D735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CAB55-5CD4-874F-8822-EC50DF724047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9" name="Graphique 23">
            <a:extLst>
              <a:ext uri="{FF2B5EF4-FFF2-40B4-BE49-F238E27FC236}">
                <a16:creationId xmlns:a16="http://schemas.microsoft.com/office/drawing/2014/main" id="{B84B5725-AB2B-984D-A40A-2307E7088C66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AB0CBA97-B22C-A24C-A41B-497398B8F401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1" name="Forme libre : forme 12">
            <a:extLst>
              <a:ext uri="{FF2B5EF4-FFF2-40B4-BE49-F238E27FC236}">
                <a16:creationId xmlns:a16="http://schemas.microsoft.com/office/drawing/2014/main" id="{1017395C-7AB1-8248-92F5-A7782DB2995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Graphique 23">
            <a:extLst>
              <a:ext uri="{FF2B5EF4-FFF2-40B4-BE49-F238E27FC236}">
                <a16:creationId xmlns:a16="http://schemas.microsoft.com/office/drawing/2014/main" id="{4FDB78C2-14C6-2145-9FB9-B695B1B94EBC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4" name="Forme libre : forme 12">
            <a:extLst>
              <a:ext uri="{FF2B5EF4-FFF2-40B4-BE49-F238E27FC236}">
                <a16:creationId xmlns:a16="http://schemas.microsoft.com/office/drawing/2014/main" id="{CE15ACEC-C2C5-D649-A5CA-F4FB7270D79A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84B60C-07E6-B741-8454-CFE3EDE6867D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63EE659-7D92-944A-B461-0F7A8CEB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8EDF072-E00F-6B4D-9ECE-84CD3A0D4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0838"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b="1"/>
            </a:lvl1pPr>
            <a:lvl2pPr marL="514337" indent="-171446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857228" indent="-171446">
              <a:buSzPct val="5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01CBC02B-2E1B-1C4D-9D66-84D5B08FB933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F493891-D4D0-9F42-A502-484181A084B3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chemeClr val="bg1"/>
                </a:solidFill>
              </a:rPr>
              <a:t>Bordeaux INP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04C5217-3B41-D74E-8B83-6C1924345F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247" y="4624956"/>
            <a:ext cx="281202" cy="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8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C2A5B8A3-E231-DB4C-8EBD-DB5FF752954A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79A8D8-4172-4641-B857-7158A3378188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>
                <a:solidFill>
                  <a:schemeClr val="bg1">
                    <a:lumMod val="75000"/>
                  </a:schemeClr>
                </a:solidFill>
              </a:rPr>
              <a:t>Bordeaux INP</a:t>
            </a:r>
          </a:p>
        </p:txBody>
      </p:sp>
    </p:spTree>
    <p:extLst>
      <p:ext uri="{BB962C8B-B14F-4D97-AF65-F5344CB8AC3E}">
        <p14:creationId xmlns:p14="http://schemas.microsoft.com/office/powerpoint/2010/main" val="56310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926D1F3-41FE-2C47-BE1A-4B7ABCD5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36DFBE-3B8B-5642-997C-3B72E6EC7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5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31ED5C-22D3-2644-A2B1-8EA59912A71F}"/>
              </a:ext>
            </a:extLst>
          </p:cNvPr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Graphique 23">
            <a:extLst>
              <a:ext uri="{FF2B5EF4-FFF2-40B4-BE49-F238E27FC236}">
                <a16:creationId xmlns:a16="http://schemas.microsoft.com/office/drawing/2014/main" id="{B7CDB21D-3F0C-DB4F-9739-E0907344F17A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6" name="Forme libre : forme 12">
            <a:extLst>
              <a:ext uri="{FF2B5EF4-FFF2-40B4-BE49-F238E27FC236}">
                <a16:creationId xmlns:a16="http://schemas.microsoft.com/office/drawing/2014/main" id="{9B95420D-B663-3248-830D-E7EB74BDCD25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7" name="Forme libre : forme 12">
            <a:extLst>
              <a:ext uri="{FF2B5EF4-FFF2-40B4-BE49-F238E27FC236}">
                <a16:creationId xmlns:a16="http://schemas.microsoft.com/office/drawing/2014/main" id="{C843B07D-02BD-364D-933A-BE4A251DB5AF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8" name="Graphique 23">
            <a:extLst>
              <a:ext uri="{FF2B5EF4-FFF2-40B4-BE49-F238E27FC236}">
                <a16:creationId xmlns:a16="http://schemas.microsoft.com/office/drawing/2014/main" id="{511249DB-563D-A740-B63C-BAE54F1ADE26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9" name="Forme libre : forme 12">
            <a:extLst>
              <a:ext uri="{FF2B5EF4-FFF2-40B4-BE49-F238E27FC236}">
                <a16:creationId xmlns:a16="http://schemas.microsoft.com/office/drawing/2014/main" id="{814A45AD-A882-6346-99FD-CA811B3C3091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26" name="Espace réservé de la date 3">
            <a:extLst>
              <a:ext uri="{FF2B5EF4-FFF2-40B4-BE49-F238E27FC236}">
                <a16:creationId xmlns:a16="http://schemas.microsoft.com/office/drawing/2014/main" id="{AE3F83E4-4478-D648-8ECB-7FDA676B1DE1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04D529D-20B2-9546-BEC7-6A2441E31AC3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chemeClr val="bg1"/>
                </a:solidFill>
              </a:rPr>
              <a:t>Bordeaux INP</a:t>
            </a:r>
          </a:p>
        </p:txBody>
      </p:sp>
    </p:spTree>
    <p:extLst>
      <p:ext uri="{BB962C8B-B14F-4D97-AF65-F5344CB8AC3E}">
        <p14:creationId xmlns:p14="http://schemas.microsoft.com/office/powerpoint/2010/main" val="274951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192E3B-65E9-E248-83AF-B2C5F89F3DCB}"/>
              </a:ext>
            </a:extLst>
          </p:cNvPr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0079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Graphique 23">
            <a:extLst>
              <a:ext uri="{FF2B5EF4-FFF2-40B4-BE49-F238E27FC236}">
                <a16:creationId xmlns:a16="http://schemas.microsoft.com/office/drawing/2014/main" id="{B84B5725-AB2B-984D-A40A-2307E7088C66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AB0CBA97-B22C-A24C-A41B-497398B8F401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1" name="Forme libre : forme 12">
            <a:extLst>
              <a:ext uri="{FF2B5EF4-FFF2-40B4-BE49-F238E27FC236}">
                <a16:creationId xmlns:a16="http://schemas.microsoft.com/office/drawing/2014/main" id="{1017395C-7AB1-8248-92F5-A7782DB2995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Graphique 23">
            <a:extLst>
              <a:ext uri="{FF2B5EF4-FFF2-40B4-BE49-F238E27FC236}">
                <a16:creationId xmlns:a16="http://schemas.microsoft.com/office/drawing/2014/main" id="{4FDB78C2-14C6-2145-9FB9-B695B1B94EBC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4" name="Forme libre : forme 12">
            <a:extLst>
              <a:ext uri="{FF2B5EF4-FFF2-40B4-BE49-F238E27FC236}">
                <a16:creationId xmlns:a16="http://schemas.microsoft.com/office/drawing/2014/main" id="{CE15ACEC-C2C5-D649-A5CA-F4FB7270D79A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2FE5521C-8893-C941-B275-8DB05BA0DFBD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79A20B-CBCF-354B-9B2D-7DD566E87B9D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chemeClr val="bg1"/>
                </a:solidFill>
              </a:rPr>
              <a:t>Bordeaux INP</a:t>
            </a:r>
          </a:p>
        </p:txBody>
      </p:sp>
    </p:spTree>
    <p:extLst>
      <p:ext uri="{BB962C8B-B14F-4D97-AF65-F5344CB8AC3E}">
        <p14:creationId xmlns:p14="http://schemas.microsoft.com/office/powerpoint/2010/main" val="3098741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192E3B-65E9-E248-83AF-B2C5F89F3DCB}"/>
              </a:ext>
            </a:extLst>
          </p:cNvPr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EA56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Graphique 23">
            <a:extLst>
              <a:ext uri="{FF2B5EF4-FFF2-40B4-BE49-F238E27FC236}">
                <a16:creationId xmlns:a16="http://schemas.microsoft.com/office/drawing/2014/main" id="{B84B5725-AB2B-984D-A40A-2307E7088C66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AB0CBA97-B22C-A24C-A41B-497398B8F401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1" name="Forme libre : forme 12">
            <a:extLst>
              <a:ext uri="{FF2B5EF4-FFF2-40B4-BE49-F238E27FC236}">
                <a16:creationId xmlns:a16="http://schemas.microsoft.com/office/drawing/2014/main" id="{1017395C-7AB1-8248-92F5-A7782DB2995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Graphique 23">
            <a:extLst>
              <a:ext uri="{FF2B5EF4-FFF2-40B4-BE49-F238E27FC236}">
                <a16:creationId xmlns:a16="http://schemas.microsoft.com/office/drawing/2014/main" id="{4FDB78C2-14C6-2145-9FB9-B695B1B94EBC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4" name="Forme libre : forme 12">
            <a:extLst>
              <a:ext uri="{FF2B5EF4-FFF2-40B4-BE49-F238E27FC236}">
                <a16:creationId xmlns:a16="http://schemas.microsoft.com/office/drawing/2014/main" id="{CE15ACEC-C2C5-D649-A5CA-F4FB7270D79A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72FA47F0-F10C-7C43-80F8-06F32BB663E6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D559E00-14F0-114B-8F4C-F333B66ECAC5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>
                <a:solidFill>
                  <a:schemeClr val="bg1"/>
                </a:solidFill>
              </a:rPr>
              <a:t>Bordeaux INP</a:t>
            </a:r>
          </a:p>
        </p:txBody>
      </p:sp>
    </p:spTree>
    <p:extLst>
      <p:ext uri="{BB962C8B-B14F-4D97-AF65-F5344CB8AC3E}">
        <p14:creationId xmlns:p14="http://schemas.microsoft.com/office/powerpoint/2010/main" val="779876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192E3B-65E9-E248-83AF-B2C5F89F3DCB}"/>
              </a:ext>
            </a:extLst>
          </p:cNvPr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2C52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Graphique 23">
            <a:extLst>
              <a:ext uri="{FF2B5EF4-FFF2-40B4-BE49-F238E27FC236}">
                <a16:creationId xmlns:a16="http://schemas.microsoft.com/office/drawing/2014/main" id="{B84B5725-AB2B-984D-A40A-2307E7088C66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AB0CBA97-B22C-A24C-A41B-497398B8F401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1" name="Forme libre : forme 12">
            <a:extLst>
              <a:ext uri="{FF2B5EF4-FFF2-40B4-BE49-F238E27FC236}">
                <a16:creationId xmlns:a16="http://schemas.microsoft.com/office/drawing/2014/main" id="{1017395C-7AB1-8248-92F5-A7782DB2995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Graphique 23">
            <a:extLst>
              <a:ext uri="{FF2B5EF4-FFF2-40B4-BE49-F238E27FC236}">
                <a16:creationId xmlns:a16="http://schemas.microsoft.com/office/drawing/2014/main" id="{4FDB78C2-14C6-2145-9FB9-B695B1B94EBC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4" name="Forme libre : forme 12">
            <a:extLst>
              <a:ext uri="{FF2B5EF4-FFF2-40B4-BE49-F238E27FC236}">
                <a16:creationId xmlns:a16="http://schemas.microsoft.com/office/drawing/2014/main" id="{CE15ACEC-C2C5-D649-A5CA-F4FB7270D79A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F19DEA51-BED8-9B44-A686-FB027D4FCF0C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51747C-6BF5-5C4D-B6D0-C64438CCD106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>
                <a:solidFill>
                  <a:schemeClr val="bg1"/>
                </a:solidFill>
              </a:rPr>
              <a:t>Bordeaux INP</a:t>
            </a:r>
          </a:p>
        </p:txBody>
      </p:sp>
    </p:spTree>
    <p:extLst>
      <p:ext uri="{BB962C8B-B14F-4D97-AF65-F5344CB8AC3E}">
        <p14:creationId xmlns:p14="http://schemas.microsoft.com/office/powerpoint/2010/main" val="2582097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192E3B-65E9-E248-83AF-B2C5F89F3DCB}"/>
              </a:ext>
            </a:extLst>
          </p:cNvPr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7B13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Graphique 23">
            <a:extLst>
              <a:ext uri="{FF2B5EF4-FFF2-40B4-BE49-F238E27FC236}">
                <a16:creationId xmlns:a16="http://schemas.microsoft.com/office/drawing/2014/main" id="{B84B5725-AB2B-984D-A40A-2307E7088C66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AB0CBA97-B22C-A24C-A41B-497398B8F401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1" name="Forme libre : forme 12">
            <a:extLst>
              <a:ext uri="{FF2B5EF4-FFF2-40B4-BE49-F238E27FC236}">
                <a16:creationId xmlns:a16="http://schemas.microsoft.com/office/drawing/2014/main" id="{1017395C-7AB1-8248-92F5-A7782DB2995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Graphique 23">
            <a:extLst>
              <a:ext uri="{FF2B5EF4-FFF2-40B4-BE49-F238E27FC236}">
                <a16:creationId xmlns:a16="http://schemas.microsoft.com/office/drawing/2014/main" id="{4FDB78C2-14C6-2145-9FB9-B695B1B94EBC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4" name="Forme libre : forme 12">
            <a:extLst>
              <a:ext uri="{FF2B5EF4-FFF2-40B4-BE49-F238E27FC236}">
                <a16:creationId xmlns:a16="http://schemas.microsoft.com/office/drawing/2014/main" id="{CE15ACEC-C2C5-D649-A5CA-F4FB7270D79A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4ECAF7AB-EC06-6940-A999-CECCE75BBAA8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BB73397-B33F-324C-AC06-41E716119412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>
                <a:solidFill>
                  <a:schemeClr val="bg1"/>
                </a:solidFill>
              </a:rPr>
              <a:t>Bordeaux INP</a:t>
            </a:r>
          </a:p>
        </p:txBody>
      </p:sp>
    </p:spTree>
    <p:extLst>
      <p:ext uri="{BB962C8B-B14F-4D97-AF65-F5344CB8AC3E}">
        <p14:creationId xmlns:p14="http://schemas.microsoft.com/office/powerpoint/2010/main" val="2488258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moy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192E3B-65E9-E248-83AF-B2C5F89F3DCB}"/>
              </a:ext>
            </a:extLst>
          </p:cNvPr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0075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Graphique 23">
            <a:extLst>
              <a:ext uri="{FF2B5EF4-FFF2-40B4-BE49-F238E27FC236}">
                <a16:creationId xmlns:a16="http://schemas.microsoft.com/office/drawing/2014/main" id="{B84B5725-AB2B-984D-A40A-2307E7088C66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AB0CBA97-B22C-A24C-A41B-497398B8F401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1" name="Forme libre : forme 12">
            <a:extLst>
              <a:ext uri="{FF2B5EF4-FFF2-40B4-BE49-F238E27FC236}">
                <a16:creationId xmlns:a16="http://schemas.microsoft.com/office/drawing/2014/main" id="{1017395C-7AB1-8248-92F5-A7782DB2995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Graphique 23">
            <a:extLst>
              <a:ext uri="{FF2B5EF4-FFF2-40B4-BE49-F238E27FC236}">
                <a16:creationId xmlns:a16="http://schemas.microsoft.com/office/drawing/2014/main" id="{4FDB78C2-14C6-2145-9FB9-B695B1B94EBC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4" name="Forme libre : forme 12">
            <a:extLst>
              <a:ext uri="{FF2B5EF4-FFF2-40B4-BE49-F238E27FC236}">
                <a16:creationId xmlns:a16="http://schemas.microsoft.com/office/drawing/2014/main" id="{CE15ACEC-C2C5-D649-A5CA-F4FB7270D79A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9637235B-BFFB-854B-89AA-E3C03C0241FD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32EC9F-BD56-A144-A2E2-99A4C2C929CD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chemeClr val="bg1"/>
                </a:solidFill>
              </a:rPr>
              <a:t>Bordeaux INP</a:t>
            </a:r>
          </a:p>
        </p:txBody>
      </p:sp>
    </p:spTree>
    <p:extLst>
      <p:ext uri="{BB962C8B-B14F-4D97-AF65-F5344CB8AC3E}">
        <p14:creationId xmlns:p14="http://schemas.microsoft.com/office/powerpoint/2010/main" val="2819333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192E3B-65E9-E248-83AF-B2C5F89F3DCB}"/>
              </a:ext>
            </a:extLst>
          </p:cNvPr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D735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Graphique 23">
            <a:extLst>
              <a:ext uri="{FF2B5EF4-FFF2-40B4-BE49-F238E27FC236}">
                <a16:creationId xmlns:a16="http://schemas.microsoft.com/office/drawing/2014/main" id="{B84B5725-AB2B-984D-A40A-2307E7088C66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AB0CBA97-B22C-A24C-A41B-497398B8F401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1" name="Forme libre : forme 12">
            <a:extLst>
              <a:ext uri="{FF2B5EF4-FFF2-40B4-BE49-F238E27FC236}">
                <a16:creationId xmlns:a16="http://schemas.microsoft.com/office/drawing/2014/main" id="{1017395C-7AB1-8248-92F5-A7782DB2995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Graphique 23">
            <a:extLst>
              <a:ext uri="{FF2B5EF4-FFF2-40B4-BE49-F238E27FC236}">
                <a16:creationId xmlns:a16="http://schemas.microsoft.com/office/drawing/2014/main" id="{4FDB78C2-14C6-2145-9FB9-B695B1B94EBC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4" name="Forme libre : forme 12">
            <a:extLst>
              <a:ext uri="{FF2B5EF4-FFF2-40B4-BE49-F238E27FC236}">
                <a16:creationId xmlns:a16="http://schemas.microsoft.com/office/drawing/2014/main" id="{CE15ACEC-C2C5-D649-A5CA-F4FB7270D79A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D9A3180D-3203-7243-BC82-B710B1114444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D562669-D402-4841-8083-BC530A113C67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>
                <a:solidFill>
                  <a:schemeClr val="bg1"/>
                </a:solidFill>
              </a:rPr>
              <a:t>Bordeaux INP</a:t>
            </a:r>
          </a:p>
        </p:txBody>
      </p:sp>
    </p:spTree>
    <p:extLst>
      <p:ext uri="{BB962C8B-B14F-4D97-AF65-F5344CB8AC3E}">
        <p14:creationId xmlns:p14="http://schemas.microsoft.com/office/powerpoint/2010/main" val="7345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moy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A068D51-985B-5F47-B86D-308C1FDEB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475"/>
          <a:stretch/>
        </p:blipFill>
        <p:spPr>
          <a:xfrm>
            <a:off x="0" y="2581950"/>
            <a:ext cx="3090648" cy="2561543"/>
          </a:xfrm>
          <a:prstGeom prst="rect">
            <a:avLst/>
          </a:prstGeom>
        </p:spPr>
      </p:pic>
      <p:sp>
        <p:nvSpPr>
          <p:cNvPr id="8" name="Graphique 28">
            <a:extLst>
              <a:ext uri="{FF2B5EF4-FFF2-40B4-BE49-F238E27FC236}">
                <a16:creationId xmlns:a16="http://schemas.microsoft.com/office/drawing/2014/main" id="{8F9B4EAC-6AA2-724C-867E-0F102B4A512C}"/>
              </a:ext>
            </a:extLst>
          </p:cNvPr>
          <p:cNvSpPr/>
          <p:nvPr userDrawn="1"/>
        </p:nvSpPr>
        <p:spPr>
          <a:xfrm>
            <a:off x="4111" y="-13815"/>
            <a:ext cx="6867525" cy="5153025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 dirty="0"/>
          </a:p>
        </p:txBody>
      </p:sp>
      <p:sp>
        <p:nvSpPr>
          <p:cNvPr id="9" name="Forme libre : forme 31">
            <a:extLst>
              <a:ext uri="{FF2B5EF4-FFF2-40B4-BE49-F238E27FC236}">
                <a16:creationId xmlns:a16="http://schemas.microsoft.com/office/drawing/2014/main" id="{539871A7-AE8E-854B-BB1D-5AF24A5DC101}"/>
              </a:ext>
            </a:extLst>
          </p:cNvPr>
          <p:cNvSpPr/>
          <p:nvPr userDrawn="1"/>
        </p:nvSpPr>
        <p:spPr bwMode="auto">
          <a:xfrm>
            <a:off x="-4520" y="1938159"/>
            <a:ext cx="994592" cy="1230865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75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0" name="Forme libre : forme 33">
            <a:extLst>
              <a:ext uri="{FF2B5EF4-FFF2-40B4-BE49-F238E27FC236}">
                <a16:creationId xmlns:a16="http://schemas.microsoft.com/office/drawing/2014/main" id="{434830C9-C0BE-714D-8AA5-BB2BFC3659FC}"/>
              </a:ext>
            </a:extLst>
          </p:cNvPr>
          <p:cNvSpPr/>
          <p:nvPr userDrawn="1"/>
        </p:nvSpPr>
        <p:spPr bwMode="auto">
          <a:xfrm>
            <a:off x="7720211" y="1"/>
            <a:ext cx="1420888" cy="1278385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BEC60331-4D6B-F847-9258-F0D3452432F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1027113"/>
            <a:ext cx="5019675" cy="6543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500">
                <a:solidFill>
                  <a:srgbClr val="0075BF"/>
                </a:solidFill>
              </a:defRPr>
            </a:lvl1pPr>
          </a:lstStyle>
          <a:p>
            <a:pPr lvl="0"/>
            <a:r>
              <a:rPr lang="fr-FR" dirty="0"/>
              <a:t>Ligne de titre</a:t>
            </a:r>
          </a:p>
        </p:txBody>
      </p:sp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id="{3ACB62A4-205E-EA46-9A9A-DDD8CFFF46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1960563"/>
            <a:ext cx="5019675" cy="1527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</a:lstStyle>
          <a:p>
            <a:pPr lvl="0"/>
            <a:r>
              <a:rPr lang="fr-FR" dirty="0"/>
              <a:t>Ligne de sous-titre</a:t>
            </a:r>
          </a:p>
        </p:txBody>
      </p:sp>
      <p:sp>
        <p:nvSpPr>
          <p:cNvPr id="13" name="Forme libre : forme 34">
            <a:extLst>
              <a:ext uri="{FF2B5EF4-FFF2-40B4-BE49-F238E27FC236}">
                <a16:creationId xmlns:a16="http://schemas.microsoft.com/office/drawing/2014/main" id="{7849EA89-F7D0-E845-BA1A-56B19B71925D}"/>
              </a:ext>
            </a:extLst>
          </p:cNvPr>
          <p:cNvSpPr/>
          <p:nvPr userDrawn="1"/>
        </p:nvSpPr>
        <p:spPr bwMode="auto">
          <a:xfrm>
            <a:off x="7983910" y="504952"/>
            <a:ext cx="1157189" cy="1176482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148F3C8-065F-6F4B-B03D-08FD3F8B14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92" y="4385371"/>
            <a:ext cx="854726" cy="5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6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4EF8B9F-5980-7C4F-B956-72FF085B58C2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A60FB5-C23D-D84C-97CC-E2E46E954DDA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>
                <a:solidFill>
                  <a:schemeClr val="bg1">
                    <a:lumMod val="75000"/>
                  </a:schemeClr>
                </a:solidFill>
              </a:rPr>
              <a:t>Bordeaux INP</a:t>
            </a:r>
          </a:p>
        </p:txBody>
      </p:sp>
    </p:spTree>
    <p:extLst>
      <p:ext uri="{BB962C8B-B14F-4D97-AF65-F5344CB8AC3E}">
        <p14:creationId xmlns:p14="http://schemas.microsoft.com/office/powerpoint/2010/main" val="3468306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Bordeaux_Metropole_logo_positif_vertical_RVB_02.png">
            <a:extLst>
              <a:ext uri="{FF2B5EF4-FFF2-40B4-BE49-F238E27FC236}">
                <a16:creationId xmlns:a16="http://schemas.microsoft.com/office/drawing/2014/main" id="{E006A10B-3E8E-E249-8D5A-20610C439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660" y="3007505"/>
            <a:ext cx="531382" cy="74357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95FBFF7-7D8A-054F-8CB6-6E920983FC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806" y="3247592"/>
            <a:ext cx="1047906" cy="45090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F4A9FB8-AE7B-3449-8F55-B6BB989D5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23"/>
          <a:stretch/>
        </p:blipFill>
        <p:spPr>
          <a:xfrm>
            <a:off x="1137684" y="6646715"/>
            <a:ext cx="7920000" cy="115587"/>
          </a:xfrm>
          <a:prstGeom prst="rect">
            <a:avLst/>
          </a:prstGeom>
          <a:solidFill>
            <a:srgbClr val="DF4F4C"/>
          </a:solidFill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55CB915E-0926-C84A-B81D-F52994AA9F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69" t="20614" b="35720"/>
          <a:stretch/>
        </p:blipFill>
        <p:spPr>
          <a:xfrm>
            <a:off x="2634280" y="3120528"/>
            <a:ext cx="1058541" cy="78120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134D4FA-5794-A44D-A71A-560C8E7BA6D7}"/>
              </a:ext>
            </a:extLst>
          </p:cNvPr>
          <p:cNvSpPr/>
          <p:nvPr userDrawn="1"/>
        </p:nvSpPr>
        <p:spPr bwMode="auto">
          <a:xfrm>
            <a:off x="-8603" y="-98093"/>
            <a:ext cx="9144000" cy="27116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 dirty="0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AA8EB2D-0271-374C-8534-29071E4B776D}"/>
              </a:ext>
            </a:extLst>
          </p:cNvPr>
          <p:cNvSpPr txBox="1"/>
          <p:nvPr userDrawn="1"/>
        </p:nvSpPr>
        <p:spPr>
          <a:xfrm rot="16200000">
            <a:off x="7149101" y="2220168"/>
            <a:ext cx="378023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50" dirty="0">
                <a:solidFill>
                  <a:schemeClr val="bg1">
                    <a:lumMod val="75000"/>
                  </a:schemeClr>
                </a:solidFill>
              </a:rPr>
              <a:t>© Bordeaux INP, © </a:t>
            </a:r>
            <a:r>
              <a:rPr lang="fr-FR" sz="650" dirty="0" err="1">
                <a:solidFill>
                  <a:schemeClr val="bg1">
                    <a:lumMod val="75000"/>
                  </a:schemeClr>
                </a:solidFill>
              </a:rPr>
              <a:t>Fotolia</a:t>
            </a:r>
            <a:r>
              <a:rPr lang="fr-FR" sz="650" dirty="0">
                <a:solidFill>
                  <a:schemeClr val="bg1">
                    <a:lumMod val="75000"/>
                  </a:schemeClr>
                </a:solidFill>
              </a:rPr>
              <a:t>, © </a:t>
            </a:r>
            <a:r>
              <a:rPr lang="fr-FR" sz="650" dirty="0" err="1">
                <a:solidFill>
                  <a:schemeClr val="bg1">
                    <a:lumMod val="75000"/>
                  </a:schemeClr>
                </a:solidFill>
              </a:rPr>
              <a:t>shutterstock</a:t>
            </a:r>
            <a:r>
              <a:rPr lang="fr-FR" sz="650" dirty="0">
                <a:solidFill>
                  <a:schemeClr val="bg1">
                    <a:lumMod val="75000"/>
                  </a:schemeClr>
                </a:solidFill>
              </a:rPr>
              <a:t>,   © Noun Project, © Alexis </a:t>
            </a:r>
            <a:r>
              <a:rPr lang="fr-FR" sz="650" dirty="0" err="1">
                <a:solidFill>
                  <a:schemeClr val="bg1">
                    <a:lumMod val="75000"/>
                  </a:schemeClr>
                </a:solidFill>
              </a:rPr>
              <a:t>Cheziere</a:t>
            </a:r>
            <a:r>
              <a:rPr lang="fr-FR" sz="65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97A56C8-889A-B949-8A73-9674E6CB1D1E}"/>
              </a:ext>
            </a:extLst>
          </p:cNvPr>
          <p:cNvSpPr txBox="1"/>
          <p:nvPr userDrawn="1"/>
        </p:nvSpPr>
        <p:spPr>
          <a:xfrm>
            <a:off x="8603" y="1952647"/>
            <a:ext cx="91017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spc="100" dirty="0">
                <a:solidFill>
                  <a:srgbClr val="2A2E46"/>
                </a:solidFill>
              </a:rPr>
              <a:t>Merci pour votre attention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D1798C-1DDA-C442-9DD4-CFEC21EB759E}"/>
              </a:ext>
            </a:extLst>
          </p:cNvPr>
          <p:cNvSpPr/>
          <p:nvPr userDrawn="1"/>
        </p:nvSpPr>
        <p:spPr bwMode="auto">
          <a:xfrm>
            <a:off x="0" y="4233557"/>
            <a:ext cx="9144000" cy="9099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 dirty="0">
              <a:latin typeface="Times" pitchFamily="-65" charset="0"/>
              <a:ea typeface="Geneva" pitchFamily="-112" charset="-128"/>
              <a:cs typeface="+mn-cs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476E620-2225-FE4B-9DBE-0A14630E2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21" t="25175" r="8981" b="24298"/>
          <a:stretch/>
        </p:blipFill>
        <p:spPr>
          <a:xfrm>
            <a:off x="491708" y="4526213"/>
            <a:ext cx="511965" cy="31431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5C6E235-60D7-EE49-8518-343BE8BA689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26001" y="4567301"/>
            <a:ext cx="695503" cy="2634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FD1C8BC-7539-0845-B80A-EDEFDEF2107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982" y="4625627"/>
            <a:ext cx="727714" cy="198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C5EA16F-5ABF-3F40-A7CD-50261ABA6AB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686" y="4571627"/>
            <a:ext cx="763890" cy="306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4BA5877-0D9A-F249-B56C-6CA87A95F76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04" y="4583127"/>
            <a:ext cx="753125" cy="2736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FC82CDB7-0C33-224E-8C94-E492FF09AAE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620" y="4418948"/>
            <a:ext cx="387139" cy="5472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3F24920-F87A-974E-8C13-72BEC5B8543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735" y="4497136"/>
            <a:ext cx="395418" cy="395418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B0A96AA-10ED-6744-8A51-6731CFFD78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522" y="4646772"/>
            <a:ext cx="600705" cy="20995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3E1D5E0-4BD1-BA46-8EF1-9A04524B172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721" y="4553239"/>
            <a:ext cx="360000" cy="360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6C06F5C-6301-244E-ACBB-B201B7091FD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084" y="4686827"/>
            <a:ext cx="516912" cy="1368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A8C8D61F-A2AF-B64C-A452-A393F1FBCEA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633" y="4535627"/>
            <a:ext cx="469647" cy="288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052BC72-3E1D-9C45-B7C6-7C7D52A4F7A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908" y="641685"/>
            <a:ext cx="1320756" cy="78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68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établiss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CA2625D-9E03-434C-AAFC-CA9C7CCBFE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23"/>
          <a:stretch/>
        </p:blipFill>
        <p:spPr>
          <a:xfrm>
            <a:off x="1137684" y="6646715"/>
            <a:ext cx="7920000" cy="115587"/>
          </a:xfrm>
          <a:prstGeom prst="rect">
            <a:avLst/>
          </a:prstGeom>
          <a:solidFill>
            <a:srgbClr val="DF4F4C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57FF41-5066-9F41-8BA1-FA32D4314E3C}"/>
              </a:ext>
            </a:extLst>
          </p:cNvPr>
          <p:cNvSpPr/>
          <p:nvPr userDrawn="1"/>
        </p:nvSpPr>
        <p:spPr bwMode="auto">
          <a:xfrm>
            <a:off x="-8603" y="-98093"/>
            <a:ext cx="9144000" cy="27116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 dirty="0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B4639A-08F9-5F4A-8240-C6F38829A78D}"/>
              </a:ext>
            </a:extLst>
          </p:cNvPr>
          <p:cNvSpPr txBox="1"/>
          <p:nvPr userDrawn="1"/>
        </p:nvSpPr>
        <p:spPr>
          <a:xfrm>
            <a:off x="8603" y="1952647"/>
            <a:ext cx="91017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spc="100" dirty="0">
                <a:solidFill>
                  <a:srgbClr val="2A2E46"/>
                </a:solidFill>
              </a:rPr>
              <a:t>Merci pour votre attention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E13E6D-9B57-5546-A647-9843FA12E2DE}"/>
              </a:ext>
            </a:extLst>
          </p:cNvPr>
          <p:cNvSpPr txBox="1"/>
          <p:nvPr userDrawn="1"/>
        </p:nvSpPr>
        <p:spPr>
          <a:xfrm>
            <a:off x="0" y="4873092"/>
            <a:ext cx="914399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50" dirty="0">
                <a:solidFill>
                  <a:schemeClr val="bg1">
                    <a:lumMod val="75000"/>
                  </a:schemeClr>
                </a:solidFill>
              </a:rPr>
              <a:t>© Bordeaux INP, © </a:t>
            </a:r>
            <a:r>
              <a:rPr lang="fr-FR" sz="650" dirty="0" err="1">
                <a:solidFill>
                  <a:schemeClr val="bg1">
                    <a:lumMod val="75000"/>
                  </a:schemeClr>
                </a:solidFill>
              </a:rPr>
              <a:t>Fotolia</a:t>
            </a:r>
            <a:r>
              <a:rPr lang="fr-FR" sz="650" dirty="0">
                <a:solidFill>
                  <a:schemeClr val="bg1">
                    <a:lumMod val="75000"/>
                  </a:schemeClr>
                </a:solidFill>
              </a:rPr>
              <a:t>, © </a:t>
            </a:r>
            <a:r>
              <a:rPr lang="fr-FR" sz="650" dirty="0" err="1">
                <a:solidFill>
                  <a:schemeClr val="bg1">
                    <a:lumMod val="75000"/>
                  </a:schemeClr>
                </a:solidFill>
              </a:rPr>
              <a:t>shutterstock</a:t>
            </a:r>
            <a:r>
              <a:rPr lang="fr-FR" sz="650" dirty="0">
                <a:solidFill>
                  <a:schemeClr val="bg1">
                    <a:lumMod val="75000"/>
                  </a:schemeClr>
                </a:solidFill>
              </a:rPr>
              <a:t>, © Noun Project, © Alexis </a:t>
            </a:r>
            <a:r>
              <a:rPr lang="fr-FR" sz="650" dirty="0" err="1">
                <a:solidFill>
                  <a:schemeClr val="bg1">
                    <a:lumMod val="75000"/>
                  </a:schemeClr>
                </a:solidFill>
              </a:rPr>
              <a:t>Cheziere</a:t>
            </a:r>
            <a:r>
              <a:rPr lang="fr-FR" sz="65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7A03B39-98F2-E945-9FC6-F90FE44B2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69" t="20614" b="35720"/>
          <a:stretch/>
        </p:blipFill>
        <p:spPr>
          <a:xfrm>
            <a:off x="917575" y="494058"/>
            <a:ext cx="1216025" cy="8974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0B79BCC-5807-1E47-A394-E61061902E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664" y="584510"/>
            <a:ext cx="971773" cy="575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23E1D58-D07D-7F4A-8C5A-C48F4A488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21" t="25175" r="8981" b="24298"/>
          <a:stretch/>
        </p:blipFill>
        <p:spPr>
          <a:xfrm>
            <a:off x="998821" y="3137734"/>
            <a:ext cx="421459" cy="2587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9EB8B0C-FF6A-7042-A26D-14C85A3382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126" y="3188171"/>
            <a:ext cx="749393" cy="234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3145244-E13D-7C48-8D7A-1141469B87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463" y="3174842"/>
            <a:ext cx="949451" cy="2772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D0719EE-1611-7444-8175-A2B78645004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126" y="3869836"/>
            <a:ext cx="891771" cy="2448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3AE8DF6-A71B-AD49-9C3D-E5CB34164B3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980" y="3869215"/>
            <a:ext cx="998207" cy="2772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F892088-DA23-C24A-A1DC-05B9BDAB1AB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733" y="3877268"/>
            <a:ext cx="957895" cy="252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2C15845-969F-0042-BF53-D1AE74C2EEA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21" y="3890815"/>
            <a:ext cx="878429" cy="234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0E55550-3811-544A-9672-854F7438926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980" y="3181686"/>
            <a:ext cx="914603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90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24">
            <a:extLst>
              <a:ext uri="{FF2B5EF4-FFF2-40B4-BE49-F238E27FC236}">
                <a16:creationId xmlns:a16="http://schemas.microsoft.com/office/drawing/2014/main" id="{6E4B9FDA-5ED6-0D45-B930-A3494EED1E74}"/>
              </a:ext>
            </a:extLst>
          </p:cNvPr>
          <p:cNvSpPr/>
          <p:nvPr userDrawn="1"/>
        </p:nvSpPr>
        <p:spPr bwMode="auto">
          <a:xfrm>
            <a:off x="8362855" y="-3233"/>
            <a:ext cx="781147" cy="699220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7" name="Forme libre : forme 26">
            <a:extLst>
              <a:ext uri="{FF2B5EF4-FFF2-40B4-BE49-F238E27FC236}">
                <a16:creationId xmlns:a16="http://schemas.microsoft.com/office/drawing/2014/main" id="{758AF1DD-E600-7448-8EA2-11A53E085FA7}"/>
              </a:ext>
            </a:extLst>
          </p:cNvPr>
          <p:cNvSpPr/>
          <p:nvPr userDrawn="1"/>
        </p:nvSpPr>
        <p:spPr bwMode="auto">
          <a:xfrm>
            <a:off x="8910764" y="1308565"/>
            <a:ext cx="233237" cy="109443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8" name="Forme libre : forme 12">
            <a:extLst>
              <a:ext uri="{FF2B5EF4-FFF2-40B4-BE49-F238E27FC236}">
                <a16:creationId xmlns:a16="http://schemas.microsoft.com/office/drawing/2014/main" id="{398B027B-E993-5A48-8C38-BD7E6735AB3B}"/>
              </a:ext>
            </a:extLst>
          </p:cNvPr>
          <p:cNvSpPr/>
          <p:nvPr userDrawn="1"/>
        </p:nvSpPr>
        <p:spPr>
          <a:xfrm rot="10800000">
            <a:off x="0" y="62708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D812D5-D3E0-3548-933A-00096B91D472}"/>
              </a:ext>
            </a:extLst>
          </p:cNvPr>
          <p:cNvSpPr/>
          <p:nvPr userDrawn="1"/>
        </p:nvSpPr>
        <p:spPr bwMode="auto">
          <a:xfrm>
            <a:off x="251520" y="141685"/>
            <a:ext cx="8640960" cy="46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sz="1013" dirty="0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0AC91637-A718-5546-9A3D-9048487540BB}"/>
              </a:ext>
            </a:extLst>
          </p:cNvPr>
          <p:cNvSpPr txBox="1">
            <a:spLocks/>
          </p:cNvSpPr>
          <p:nvPr userDrawn="1"/>
        </p:nvSpPr>
        <p:spPr>
          <a:xfrm>
            <a:off x="7379208" y="4888165"/>
            <a:ext cx="1600200" cy="196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783" rtl="0" eaLnBrk="1" latinLnBrk="0" hangingPunct="1">
              <a:defRPr sz="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//  </a:t>
            </a:r>
            <a:fld id="{18A995EA-4E48-44AF-AC4A-9FDDF5FE50B4}" type="slidenum">
              <a:rPr lang="fr-FR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07003C-99A1-F240-8031-25ECF10A3AC5}"/>
              </a:ext>
            </a:extLst>
          </p:cNvPr>
          <p:cNvSpPr txBox="1"/>
          <p:nvPr userDrawn="1"/>
        </p:nvSpPr>
        <p:spPr>
          <a:xfrm>
            <a:off x="159950" y="4877087"/>
            <a:ext cx="31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Bordeaux INP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FAC5C88-73AF-6148-8B82-5C6B5E68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5" name="Espace réservé du contenu 9">
            <a:extLst>
              <a:ext uri="{FF2B5EF4-FFF2-40B4-BE49-F238E27FC236}">
                <a16:creationId xmlns:a16="http://schemas.microsoft.com/office/drawing/2014/main" id="{E074FE39-DB67-DE41-9DAC-4B9DB8C0CF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1263"/>
            <a:ext cx="7886700" cy="3351212"/>
          </a:xfrm>
          <a:prstGeom prst="rect">
            <a:avLst/>
          </a:prstGeom>
        </p:spPr>
        <p:txBody>
          <a:bodyPr/>
          <a:lstStyle>
            <a:lvl1pPr marL="357188" indent="-350838"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b="1"/>
            </a:lvl1pPr>
            <a:lvl2pPr marL="514337" indent="-171446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857228" indent="-171446">
              <a:buSzPct val="5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D46AABF-F098-F54A-8783-CC9D7CB5417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247" y="4624956"/>
            <a:ext cx="281202" cy="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2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E615151-1705-8348-BC0D-BDC3E37E2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36" y="2571750"/>
            <a:ext cx="3412133" cy="2571750"/>
          </a:xfrm>
          <a:prstGeom prst="rect">
            <a:avLst/>
          </a:prstGeom>
        </p:spPr>
      </p:pic>
      <p:sp>
        <p:nvSpPr>
          <p:cNvPr id="15" name="Graphique 28">
            <a:extLst>
              <a:ext uri="{FF2B5EF4-FFF2-40B4-BE49-F238E27FC236}">
                <a16:creationId xmlns:a16="http://schemas.microsoft.com/office/drawing/2014/main" id="{8540991D-7843-AC4E-9A02-E9EDD541E474}"/>
              </a:ext>
            </a:extLst>
          </p:cNvPr>
          <p:cNvSpPr/>
          <p:nvPr userDrawn="1"/>
        </p:nvSpPr>
        <p:spPr>
          <a:xfrm>
            <a:off x="-8735" y="1"/>
            <a:ext cx="6867525" cy="5153025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 dirty="0"/>
          </a:p>
        </p:txBody>
      </p:sp>
      <p:sp>
        <p:nvSpPr>
          <p:cNvPr id="16" name="Forme libre : forme 12">
            <a:extLst>
              <a:ext uri="{FF2B5EF4-FFF2-40B4-BE49-F238E27FC236}">
                <a16:creationId xmlns:a16="http://schemas.microsoft.com/office/drawing/2014/main" id="{73480E6F-52F3-1345-8D73-B5FC2B51C9EE}"/>
              </a:ext>
            </a:extLst>
          </p:cNvPr>
          <p:cNvSpPr/>
          <p:nvPr userDrawn="1"/>
        </p:nvSpPr>
        <p:spPr bwMode="auto">
          <a:xfrm>
            <a:off x="1" y="1961224"/>
            <a:ext cx="994592" cy="1230865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D735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7" name="Forme libre : forme 13">
            <a:extLst>
              <a:ext uri="{FF2B5EF4-FFF2-40B4-BE49-F238E27FC236}">
                <a16:creationId xmlns:a16="http://schemas.microsoft.com/office/drawing/2014/main" id="{741DE8C8-60DB-4341-A6C2-BF1C91A68ADC}"/>
              </a:ext>
            </a:extLst>
          </p:cNvPr>
          <p:cNvSpPr/>
          <p:nvPr userDrawn="1"/>
        </p:nvSpPr>
        <p:spPr bwMode="auto">
          <a:xfrm>
            <a:off x="7720211" y="1"/>
            <a:ext cx="1420888" cy="1278385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A5996F5-B331-D34B-9AF6-4DEB506A943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1027113"/>
            <a:ext cx="5019675" cy="6543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500">
                <a:solidFill>
                  <a:srgbClr val="D73526"/>
                </a:solidFill>
              </a:defRPr>
            </a:lvl1pPr>
          </a:lstStyle>
          <a:p>
            <a:pPr lvl="0"/>
            <a:r>
              <a:rPr lang="fr-FR" dirty="0"/>
              <a:t>Ligne de titre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17E55789-38A2-4949-BE11-83F6F6178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1960563"/>
            <a:ext cx="5019675" cy="1527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</a:lstStyle>
          <a:p>
            <a:pPr lvl="0"/>
            <a:r>
              <a:rPr lang="fr-FR" dirty="0"/>
              <a:t>Ligne de sous-titre</a:t>
            </a:r>
          </a:p>
        </p:txBody>
      </p:sp>
      <p:sp>
        <p:nvSpPr>
          <p:cNvPr id="18" name="Forme libre : forme 34">
            <a:extLst>
              <a:ext uri="{FF2B5EF4-FFF2-40B4-BE49-F238E27FC236}">
                <a16:creationId xmlns:a16="http://schemas.microsoft.com/office/drawing/2014/main" id="{A7EADDB1-DF5F-DD4D-8311-DD09C5532103}"/>
              </a:ext>
            </a:extLst>
          </p:cNvPr>
          <p:cNvSpPr/>
          <p:nvPr userDrawn="1"/>
        </p:nvSpPr>
        <p:spPr bwMode="auto">
          <a:xfrm>
            <a:off x="7983910" y="504952"/>
            <a:ext cx="1157189" cy="1176482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0FF45C9-FCC6-D144-BD11-617C828281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92" y="4385371"/>
            <a:ext cx="854726" cy="5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2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DBDBF8E-A802-BC46-9D28-F1390D43E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7" y="2582376"/>
            <a:ext cx="4487115" cy="2567070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E22008DB-6A5E-6A49-9F29-18395B6186CD}"/>
              </a:ext>
            </a:extLst>
          </p:cNvPr>
          <p:cNvSpPr/>
          <p:nvPr userDrawn="1"/>
        </p:nvSpPr>
        <p:spPr>
          <a:xfrm>
            <a:off x="10021" y="100"/>
            <a:ext cx="6867525" cy="5153025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A0E76011-062A-024A-8AD7-1963AF4FC98C}"/>
              </a:ext>
            </a:extLst>
          </p:cNvPr>
          <p:cNvSpPr/>
          <p:nvPr userDrawn="1"/>
        </p:nvSpPr>
        <p:spPr bwMode="auto">
          <a:xfrm>
            <a:off x="-139" y="1957368"/>
            <a:ext cx="994592" cy="1230865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79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1" name="Forme libre : forme 13">
            <a:extLst>
              <a:ext uri="{FF2B5EF4-FFF2-40B4-BE49-F238E27FC236}">
                <a16:creationId xmlns:a16="http://schemas.microsoft.com/office/drawing/2014/main" id="{D9867F6C-BF08-B446-89A2-8247C30B5E8A}"/>
              </a:ext>
            </a:extLst>
          </p:cNvPr>
          <p:cNvSpPr/>
          <p:nvPr userDrawn="1"/>
        </p:nvSpPr>
        <p:spPr bwMode="auto">
          <a:xfrm>
            <a:off x="7720211" y="1"/>
            <a:ext cx="1420888" cy="1278385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FA6B768-3BCF-3943-8124-F71829CBE8F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1027113"/>
            <a:ext cx="5019675" cy="6543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500">
                <a:solidFill>
                  <a:srgbClr val="007970"/>
                </a:solidFill>
              </a:defRPr>
            </a:lvl1pPr>
          </a:lstStyle>
          <a:p>
            <a:pPr lvl="0"/>
            <a:r>
              <a:rPr lang="fr-FR" dirty="0"/>
              <a:t>Ligne de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AACBA9B-055B-FF45-A353-6448C93F7B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1960563"/>
            <a:ext cx="5019675" cy="1527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</a:lstStyle>
          <a:p>
            <a:pPr lvl="0"/>
            <a:r>
              <a:rPr lang="fr-FR" dirty="0"/>
              <a:t>Ligne de sous-titre</a:t>
            </a:r>
          </a:p>
        </p:txBody>
      </p:sp>
      <p:sp>
        <p:nvSpPr>
          <p:cNvPr id="14" name="Forme libre : forme 34">
            <a:extLst>
              <a:ext uri="{FF2B5EF4-FFF2-40B4-BE49-F238E27FC236}">
                <a16:creationId xmlns:a16="http://schemas.microsoft.com/office/drawing/2014/main" id="{CD62A0A7-584B-044B-B01F-DC116CF4AEAA}"/>
              </a:ext>
            </a:extLst>
          </p:cNvPr>
          <p:cNvSpPr/>
          <p:nvPr userDrawn="1"/>
        </p:nvSpPr>
        <p:spPr bwMode="auto">
          <a:xfrm>
            <a:off x="7983910" y="504952"/>
            <a:ext cx="1157189" cy="1176482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CC0D9D-D9E2-FA42-B741-BC2E439BC2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92" y="4385371"/>
            <a:ext cx="854726" cy="5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8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BCFAE37-8DF5-774A-95DF-C6B836BD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79" y="2517747"/>
            <a:ext cx="2926285" cy="2616638"/>
          </a:xfrm>
          <a:prstGeom prst="rect">
            <a:avLst/>
          </a:prstGeom>
        </p:spPr>
      </p:pic>
      <p:sp>
        <p:nvSpPr>
          <p:cNvPr id="7" name="Graphique 28">
            <a:extLst>
              <a:ext uri="{FF2B5EF4-FFF2-40B4-BE49-F238E27FC236}">
                <a16:creationId xmlns:a16="http://schemas.microsoft.com/office/drawing/2014/main" id="{D72A96EE-31D1-4B48-B349-BE81F25B66FC}"/>
              </a:ext>
            </a:extLst>
          </p:cNvPr>
          <p:cNvSpPr/>
          <p:nvPr userDrawn="1"/>
        </p:nvSpPr>
        <p:spPr>
          <a:xfrm>
            <a:off x="-8735" y="-10134"/>
            <a:ext cx="6867525" cy="5153025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 dirty="0"/>
          </a:p>
        </p:txBody>
      </p:sp>
      <p:sp>
        <p:nvSpPr>
          <p:cNvPr id="8" name="Forme libre : forme 18">
            <a:extLst>
              <a:ext uri="{FF2B5EF4-FFF2-40B4-BE49-F238E27FC236}">
                <a16:creationId xmlns:a16="http://schemas.microsoft.com/office/drawing/2014/main" id="{485EF9AD-6FE3-654E-A718-9FB20FE335F4}"/>
              </a:ext>
            </a:extLst>
          </p:cNvPr>
          <p:cNvSpPr/>
          <p:nvPr userDrawn="1"/>
        </p:nvSpPr>
        <p:spPr bwMode="auto">
          <a:xfrm>
            <a:off x="1" y="1961224"/>
            <a:ext cx="994592" cy="1230865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A56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Forme libre : forme 19">
            <a:extLst>
              <a:ext uri="{FF2B5EF4-FFF2-40B4-BE49-F238E27FC236}">
                <a16:creationId xmlns:a16="http://schemas.microsoft.com/office/drawing/2014/main" id="{AC630809-85A4-6344-A27F-E5783A840E2B}"/>
              </a:ext>
            </a:extLst>
          </p:cNvPr>
          <p:cNvSpPr/>
          <p:nvPr userDrawn="1"/>
        </p:nvSpPr>
        <p:spPr bwMode="auto">
          <a:xfrm>
            <a:off x="7720211" y="1"/>
            <a:ext cx="1420888" cy="1278385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64FC5EB2-1D56-FD41-A69B-5C44C41B77E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1027113"/>
            <a:ext cx="5019675" cy="6543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500">
                <a:solidFill>
                  <a:srgbClr val="EA560D"/>
                </a:solidFill>
              </a:defRPr>
            </a:lvl1pPr>
          </a:lstStyle>
          <a:p>
            <a:pPr lvl="0"/>
            <a:r>
              <a:rPr lang="fr-FR" dirty="0"/>
              <a:t>Ligne de 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8623D993-A9A7-B24B-B241-CAA1C610EA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1960563"/>
            <a:ext cx="5019675" cy="1527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</a:lstStyle>
          <a:p>
            <a:pPr lvl="0"/>
            <a:r>
              <a:rPr lang="fr-FR" dirty="0"/>
              <a:t>Ligne de sous-titre</a:t>
            </a:r>
          </a:p>
        </p:txBody>
      </p:sp>
      <p:sp>
        <p:nvSpPr>
          <p:cNvPr id="12" name="Forme libre : forme 34">
            <a:extLst>
              <a:ext uri="{FF2B5EF4-FFF2-40B4-BE49-F238E27FC236}">
                <a16:creationId xmlns:a16="http://schemas.microsoft.com/office/drawing/2014/main" id="{532A9619-14AC-7247-BD56-555F2F9FF0B5}"/>
              </a:ext>
            </a:extLst>
          </p:cNvPr>
          <p:cNvSpPr/>
          <p:nvPr userDrawn="1"/>
        </p:nvSpPr>
        <p:spPr bwMode="auto">
          <a:xfrm>
            <a:off x="7983910" y="504952"/>
            <a:ext cx="1157189" cy="1176482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EE2961-38BC-2C4A-9056-B13511A654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92" y="4385371"/>
            <a:ext cx="854726" cy="5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9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8D222AE-2803-6347-BC76-13F87689C2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4" y="2508121"/>
            <a:ext cx="2888940" cy="2625755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330D872B-EC43-8846-AFBB-3969004958C3}"/>
              </a:ext>
            </a:extLst>
          </p:cNvPr>
          <p:cNvSpPr/>
          <p:nvPr userDrawn="1"/>
        </p:nvSpPr>
        <p:spPr>
          <a:xfrm>
            <a:off x="-10159" y="-11022"/>
            <a:ext cx="6867525" cy="5153025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 dirty="0"/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8AEDD08B-2EF2-C649-B6C3-E73CA354A6A9}"/>
              </a:ext>
            </a:extLst>
          </p:cNvPr>
          <p:cNvSpPr/>
          <p:nvPr userDrawn="1"/>
        </p:nvSpPr>
        <p:spPr bwMode="auto">
          <a:xfrm>
            <a:off x="1" y="1961224"/>
            <a:ext cx="994592" cy="1230865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7B13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1" name="Forme libre : forme 13">
            <a:extLst>
              <a:ext uri="{FF2B5EF4-FFF2-40B4-BE49-F238E27FC236}">
                <a16:creationId xmlns:a16="http://schemas.microsoft.com/office/drawing/2014/main" id="{3EA3F0AB-CF8C-C641-B507-27C2E9355BE4}"/>
              </a:ext>
            </a:extLst>
          </p:cNvPr>
          <p:cNvSpPr/>
          <p:nvPr userDrawn="1"/>
        </p:nvSpPr>
        <p:spPr bwMode="auto">
          <a:xfrm>
            <a:off x="7720211" y="1"/>
            <a:ext cx="1420888" cy="1278385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AE681831-5C84-E647-B02D-8EB32D0F52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1027113"/>
            <a:ext cx="5019675" cy="6543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500">
                <a:solidFill>
                  <a:srgbClr val="7B132F"/>
                </a:solidFill>
              </a:defRPr>
            </a:lvl1pPr>
          </a:lstStyle>
          <a:p>
            <a:pPr lvl="0"/>
            <a:r>
              <a:rPr lang="fr-FR" dirty="0"/>
              <a:t>Ligne de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80479EB-6D5F-9F45-B94B-8C2EE10DA3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1960563"/>
            <a:ext cx="5019675" cy="1527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</a:lstStyle>
          <a:p>
            <a:pPr lvl="0"/>
            <a:r>
              <a:rPr lang="fr-FR" dirty="0"/>
              <a:t>Ligne de sous-titre</a:t>
            </a:r>
          </a:p>
        </p:txBody>
      </p:sp>
      <p:sp>
        <p:nvSpPr>
          <p:cNvPr id="14" name="Forme libre : forme 34">
            <a:extLst>
              <a:ext uri="{FF2B5EF4-FFF2-40B4-BE49-F238E27FC236}">
                <a16:creationId xmlns:a16="http://schemas.microsoft.com/office/drawing/2014/main" id="{709F40C0-BE23-DA4C-8BB8-150C8C70BA06}"/>
              </a:ext>
            </a:extLst>
          </p:cNvPr>
          <p:cNvSpPr/>
          <p:nvPr userDrawn="1"/>
        </p:nvSpPr>
        <p:spPr bwMode="auto">
          <a:xfrm>
            <a:off x="7983910" y="504952"/>
            <a:ext cx="1157189" cy="1176482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F667D1F-6784-3C4D-9B2C-67E3450E0C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92" y="4385371"/>
            <a:ext cx="854726" cy="5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1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moyen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8D222AE-2803-6347-BC76-13F87689C2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46" y="2508121"/>
            <a:ext cx="2888940" cy="2625755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330D872B-EC43-8846-AFBB-3969004958C3}"/>
              </a:ext>
            </a:extLst>
          </p:cNvPr>
          <p:cNvSpPr/>
          <p:nvPr userDrawn="1"/>
        </p:nvSpPr>
        <p:spPr>
          <a:xfrm>
            <a:off x="-10159" y="-11022"/>
            <a:ext cx="6867525" cy="5153025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 dirty="0"/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8AEDD08B-2EF2-C649-B6C3-E73CA354A6A9}"/>
              </a:ext>
            </a:extLst>
          </p:cNvPr>
          <p:cNvSpPr/>
          <p:nvPr userDrawn="1"/>
        </p:nvSpPr>
        <p:spPr bwMode="auto">
          <a:xfrm>
            <a:off x="1" y="1961224"/>
            <a:ext cx="994592" cy="1230865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75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1" name="Forme libre : forme 13">
            <a:extLst>
              <a:ext uri="{FF2B5EF4-FFF2-40B4-BE49-F238E27FC236}">
                <a16:creationId xmlns:a16="http://schemas.microsoft.com/office/drawing/2014/main" id="{3EA3F0AB-CF8C-C641-B507-27C2E9355BE4}"/>
              </a:ext>
            </a:extLst>
          </p:cNvPr>
          <p:cNvSpPr/>
          <p:nvPr userDrawn="1"/>
        </p:nvSpPr>
        <p:spPr bwMode="auto">
          <a:xfrm>
            <a:off x="7720211" y="1"/>
            <a:ext cx="1420888" cy="1278385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908D3290-54DB-5248-B5A0-8CE807BEBF1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1027113"/>
            <a:ext cx="5019675" cy="6543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500">
                <a:solidFill>
                  <a:srgbClr val="0075BF"/>
                </a:solidFill>
              </a:defRPr>
            </a:lvl1pPr>
          </a:lstStyle>
          <a:p>
            <a:pPr lvl="0"/>
            <a:r>
              <a:rPr lang="fr-FR" dirty="0"/>
              <a:t>Ligne de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694B7EB-C561-5140-86AD-502997473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1960563"/>
            <a:ext cx="5019675" cy="1527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</a:lstStyle>
          <a:p>
            <a:pPr lvl="0"/>
            <a:r>
              <a:rPr lang="fr-FR" dirty="0"/>
              <a:t>Ligne de sous-titre</a:t>
            </a:r>
          </a:p>
        </p:txBody>
      </p:sp>
      <p:sp>
        <p:nvSpPr>
          <p:cNvPr id="14" name="Forme libre : forme 34">
            <a:extLst>
              <a:ext uri="{FF2B5EF4-FFF2-40B4-BE49-F238E27FC236}">
                <a16:creationId xmlns:a16="http://schemas.microsoft.com/office/drawing/2014/main" id="{519C39FA-AF40-7E47-A0BE-5C44F74FDE26}"/>
              </a:ext>
            </a:extLst>
          </p:cNvPr>
          <p:cNvSpPr/>
          <p:nvPr userDrawn="1"/>
        </p:nvSpPr>
        <p:spPr bwMode="auto">
          <a:xfrm>
            <a:off x="7983910" y="504952"/>
            <a:ext cx="1157189" cy="1176482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4A6F96E-263B-5948-81A7-66E6EF0D67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92" y="4385371"/>
            <a:ext cx="854726" cy="5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7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BCFAE37-8DF5-774A-95DF-C6B836BD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375"/>
            <a:ext cx="2791020" cy="2030141"/>
          </a:xfrm>
          <a:prstGeom prst="rect">
            <a:avLst/>
          </a:prstGeom>
        </p:spPr>
      </p:pic>
      <p:sp>
        <p:nvSpPr>
          <p:cNvPr id="7" name="Graphique 28">
            <a:extLst>
              <a:ext uri="{FF2B5EF4-FFF2-40B4-BE49-F238E27FC236}">
                <a16:creationId xmlns:a16="http://schemas.microsoft.com/office/drawing/2014/main" id="{D72A96EE-31D1-4B48-B349-BE81F25B66FC}"/>
              </a:ext>
            </a:extLst>
          </p:cNvPr>
          <p:cNvSpPr/>
          <p:nvPr userDrawn="1"/>
        </p:nvSpPr>
        <p:spPr>
          <a:xfrm>
            <a:off x="-8735" y="-10134"/>
            <a:ext cx="6867525" cy="5153025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 dirty="0"/>
          </a:p>
        </p:txBody>
      </p:sp>
      <p:sp>
        <p:nvSpPr>
          <p:cNvPr id="8" name="Forme libre : forme 18">
            <a:extLst>
              <a:ext uri="{FF2B5EF4-FFF2-40B4-BE49-F238E27FC236}">
                <a16:creationId xmlns:a16="http://schemas.microsoft.com/office/drawing/2014/main" id="{485EF9AD-6FE3-654E-A718-9FB20FE335F4}"/>
              </a:ext>
            </a:extLst>
          </p:cNvPr>
          <p:cNvSpPr/>
          <p:nvPr userDrawn="1"/>
        </p:nvSpPr>
        <p:spPr bwMode="auto">
          <a:xfrm>
            <a:off x="1" y="1961224"/>
            <a:ext cx="994592" cy="1230865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A56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Forme libre : forme 19">
            <a:extLst>
              <a:ext uri="{FF2B5EF4-FFF2-40B4-BE49-F238E27FC236}">
                <a16:creationId xmlns:a16="http://schemas.microsoft.com/office/drawing/2014/main" id="{AC630809-85A4-6344-A27F-E5783A840E2B}"/>
              </a:ext>
            </a:extLst>
          </p:cNvPr>
          <p:cNvSpPr/>
          <p:nvPr userDrawn="1"/>
        </p:nvSpPr>
        <p:spPr bwMode="auto">
          <a:xfrm>
            <a:off x="7720211" y="1"/>
            <a:ext cx="1420888" cy="1278385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37A9E0D-26BF-7B40-AF84-29C74A20BC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1027113"/>
            <a:ext cx="5019675" cy="6543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500">
                <a:solidFill>
                  <a:srgbClr val="EA560D"/>
                </a:solidFill>
              </a:defRPr>
            </a:lvl1pPr>
          </a:lstStyle>
          <a:p>
            <a:pPr lvl="0"/>
            <a:r>
              <a:rPr lang="fr-FR" dirty="0"/>
              <a:t>Ligne de 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F85A6D97-77E7-0943-B649-EAD2D4F5D2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1960563"/>
            <a:ext cx="5019675" cy="1527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</a:lstStyle>
          <a:p>
            <a:pPr lvl="0"/>
            <a:r>
              <a:rPr lang="fr-FR" dirty="0"/>
              <a:t>Ligne de sous-titre</a:t>
            </a:r>
          </a:p>
        </p:txBody>
      </p:sp>
      <p:sp>
        <p:nvSpPr>
          <p:cNvPr id="12" name="Forme libre : forme 34">
            <a:extLst>
              <a:ext uri="{FF2B5EF4-FFF2-40B4-BE49-F238E27FC236}">
                <a16:creationId xmlns:a16="http://schemas.microsoft.com/office/drawing/2014/main" id="{013AFC53-56D3-AA48-9C95-D60E1B950D11}"/>
              </a:ext>
            </a:extLst>
          </p:cNvPr>
          <p:cNvSpPr/>
          <p:nvPr userDrawn="1"/>
        </p:nvSpPr>
        <p:spPr bwMode="auto">
          <a:xfrm>
            <a:off x="7983910" y="504952"/>
            <a:ext cx="1157189" cy="1176482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BE6CEB0-5711-A04C-B238-2F8F64A148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92" y="4385371"/>
            <a:ext cx="854726" cy="5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8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que 23">
            <a:extLst>
              <a:ext uri="{FF2B5EF4-FFF2-40B4-BE49-F238E27FC236}">
                <a16:creationId xmlns:a16="http://schemas.microsoft.com/office/drawing/2014/main" id="{A824AD63-B3F8-C24C-AA9D-23F8CEE3BCF3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7" name="Forme libre : forme 12">
            <a:extLst>
              <a:ext uri="{FF2B5EF4-FFF2-40B4-BE49-F238E27FC236}">
                <a16:creationId xmlns:a16="http://schemas.microsoft.com/office/drawing/2014/main" id="{FC7F5AAD-E10A-8646-9815-2231FDE63FF8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8" name="Forme libre : forme 12">
            <a:extLst>
              <a:ext uri="{FF2B5EF4-FFF2-40B4-BE49-F238E27FC236}">
                <a16:creationId xmlns:a16="http://schemas.microsoft.com/office/drawing/2014/main" id="{A3AD30ED-4113-F949-9492-753B9BC61F69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9" name="Graphique 23">
            <a:extLst>
              <a:ext uri="{FF2B5EF4-FFF2-40B4-BE49-F238E27FC236}">
                <a16:creationId xmlns:a16="http://schemas.microsoft.com/office/drawing/2014/main" id="{A3AB7D67-57A5-724F-A7C7-A68D2075A474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20" name="Forme libre : forme 12">
            <a:extLst>
              <a:ext uri="{FF2B5EF4-FFF2-40B4-BE49-F238E27FC236}">
                <a16:creationId xmlns:a16="http://schemas.microsoft.com/office/drawing/2014/main" id="{C3C69F43-B737-5E48-89C8-CCFFAE3F330D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8" r:id="rId5"/>
    <p:sldLayoutId id="2147483807" r:id="rId6"/>
    <p:sldLayoutId id="2147483809" r:id="rId7"/>
    <p:sldLayoutId id="2147483658" r:id="rId8"/>
    <p:sldLayoutId id="2147483755" r:id="rId9"/>
    <p:sldLayoutId id="2147483754" r:id="rId10"/>
    <p:sldLayoutId id="2147483659" r:id="rId11"/>
    <p:sldLayoutId id="2147483660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que 23">
            <a:extLst>
              <a:ext uri="{FF2B5EF4-FFF2-40B4-BE49-F238E27FC236}">
                <a16:creationId xmlns:a16="http://schemas.microsoft.com/office/drawing/2014/main" id="{5B6E28FE-4877-484C-853D-98C4E92CD22F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5AE10A13-BA63-464F-9026-A0B407D8E439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C28FE237-A8BE-224F-AE10-A9D483AC826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1" name="Graphique 23">
            <a:extLst>
              <a:ext uri="{FF2B5EF4-FFF2-40B4-BE49-F238E27FC236}">
                <a16:creationId xmlns:a16="http://schemas.microsoft.com/office/drawing/2014/main" id="{DED75FEA-3F2C-5D4C-B1BF-AE950BB5D716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Forme libre : forme 12">
            <a:extLst>
              <a:ext uri="{FF2B5EF4-FFF2-40B4-BE49-F238E27FC236}">
                <a16:creationId xmlns:a16="http://schemas.microsoft.com/office/drawing/2014/main" id="{92CB0E94-BBF2-2443-AC60-8846F94CF8D5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1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800" r:id="rId2"/>
    <p:sldLayoutId id="2147483829" r:id="rId3"/>
    <p:sldLayoutId id="2147483799" r:id="rId4"/>
    <p:sldLayoutId id="2147483798" r:id="rId5"/>
    <p:sldLayoutId id="2147483797" r:id="rId6"/>
    <p:sldLayoutId id="2147483796" r:id="rId7"/>
    <p:sldLayoutId id="2147483795" r:id="rId8"/>
    <p:sldLayoutId id="2147483763" r:id="rId9"/>
    <p:sldLayoutId id="2147483830" r:id="rId10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que 23">
            <a:extLst>
              <a:ext uri="{FF2B5EF4-FFF2-40B4-BE49-F238E27FC236}">
                <a16:creationId xmlns:a16="http://schemas.microsoft.com/office/drawing/2014/main" id="{5B6E28FE-4877-484C-853D-98C4E92CD22F}"/>
              </a:ext>
            </a:extLst>
          </p:cNvPr>
          <p:cNvSpPr/>
          <p:nvPr userDrawn="1"/>
        </p:nvSpPr>
        <p:spPr>
          <a:xfrm>
            <a:off x="6604372" y="308971"/>
            <a:ext cx="2243077" cy="219501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5AE10A13-BA63-464F-9026-A0B407D8E439}"/>
              </a:ext>
            </a:extLst>
          </p:cNvPr>
          <p:cNvSpPr/>
          <p:nvPr userDrawn="1"/>
        </p:nvSpPr>
        <p:spPr>
          <a:xfrm>
            <a:off x="7706350" y="2571751"/>
            <a:ext cx="1428512" cy="1946995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 dirty="0">
              <a:solidFill>
                <a:srgbClr val="003366"/>
              </a:solidFill>
            </a:endParaRPr>
          </a:p>
        </p:txBody>
      </p:sp>
      <p:sp>
        <p:nvSpPr>
          <p:cNvPr id="10" name="Forme libre : forme 12">
            <a:extLst>
              <a:ext uri="{FF2B5EF4-FFF2-40B4-BE49-F238E27FC236}">
                <a16:creationId xmlns:a16="http://schemas.microsoft.com/office/drawing/2014/main" id="{C28FE237-A8BE-224F-AE10-A9D483AC826A}"/>
              </a:ext>
            </a:extLst>
          </p:cNvPr>
          <p:cNvSpPr/>
          <p:nvPr userDrawn="1"/>
        </p:nvSpPr>
        <p:spPr>
          <a:xfrm>
            <a:off x="8602552" y="1037493"/>
            <a:ext cx="541448" cy="737968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1" name="Graphique 23">
            <a:extLst>
              <a:ext uri="{FF2B5EF4-FFF2-40B4-BE49-F238E27FC236}">
                <a16:creationId xmlns:a16="http://schemas.microsoft.com/office/drawing/2014/main" id="{DED75FEA-3F2C-5D4C-B1BF-AE950BB5D716}"/>
              </a:ext>
            </a:extLst>
          </p:cNvPr>
          <p:cNvSpPr/>
          <p:nvPr userDrawn="1"/>
        </p:nvSpPr>
        <p:spPr>
          <a:xfrm>
            <a:off x="6354199" y="3340090"/>
            <a:ext cx="994592" cy="973280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013">
              <a:solidFill>
                <a:srgbClr val="003366"/>
              </a:solidFill>
            </a:endParaRPr>
          </a:p>
        </p:txBody>
      </p:sp>
      <p:sp>
        <p:nvSpPr>
          <p:cNvPr id="12" name="Forme libre : forme 12">
            <a:extLst>
              <a:ext uri="{FF2B5EF4-FFF2-40B4-BE49-F238E27FC236}">
                <a16:creationId xmlns:a16="http://schemas.microsoft.com/office/drawing/2014/main" id="{92CB0E94-BBF2-2443-AC60-8846F94CF8D5}"/>
              </a:ext>
            </a:extLst>
          </p:cNvPr>
          <p:cNvSpPr/>
          <p:nvPr userDrawn="1"/>
        </p:nvSpPr>
        <p:spPr>
          <a:xfrm rot="10800000">
            <a:off x="0" y="65943"/>
            <a:ext cx="467544" cy="637240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013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1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6" r:id="rId2"/>
    <p:sldLayoutId id="2147483818" r:id="rId3"/>
    <p:sldLayoutId id="2147483820" r:id="rId4"/>
    <p:sldLayoutId id="2147483822" r:id="rId5"/>
    <p:sldLayoutId id="2147483824" r:id="rId6"/>
    <p:sldLayoutId id="2147483826" r:id="rId7"/>
    <p:sldLayoutId id="2147483828" r:id="rId8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25">
            <a:extLst>
              <a:ext uri="{FF2B5EF4-FFF2-40B4-BE49-F238E27FC236}">
                <a16:creationId xmlns:a16="http://schemas.microsoft.com/office/drawing/2014/main" id="{7E1B0650-9B6E-0746-B967-E8E5DECF3BFD}"/>
              </a:ext>
            </a:extLst>
          </p:cNvPr>
          <p:cNvSpPr/>
          <p:nvPr userDrawn="1"/>
        </p:nvSpPr>
        <p:spPr bwMode="auto">
          <a:xfrm>
            <a:off x="8780282" y="519515"/>
            <a:ext cx="363717" cy="665218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7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31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4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4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5.png"/><Relationship Id="rId5" Type="http://schemas.openxmlformats.org/officeDocument/2006/relationships/image" Target="../media/image93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8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8.png"/><Relationship Id="rId5" Type="http://schemas.openxmlformats.org/officeDocument/2006/relationships/image" Target="../media/image96.png"/><Relationship Id="rId4" Type="http://schemas.openxmlformats.org/officeDocument/2006/relationships/image" Target="../media/image100.png"/><Relationship Id="rId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6D30C47-8BB8-E847-B1A4-AB3FBB30E1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31057" y="2010524"/>
            <a:ext cx="5019675" cy="654321"/>
          </a:xfrm>
        </p:spPr>
        <p:txBody>
          <a:bodyPr/>
          <a:lstStyle/>
          <a:p>
            <a:r>
              <a:rPr lang="fr-FR" dirty="0">
                <a:solidFill>
                  <a:srgbClr val="0075BF"/>
                </a:solidFill>
              </a:rPr>
              <a:t>Étude Insertion Professionnelle 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CBDE45-DB9B-E345-8780-C9BCE5D6BA12}"/>
              </a:ext>
            </a:extLst>
          </p:cNvPr>
          <p:cNvSpPr txBox="1"/>
          <p:nvPr/>
        </p:nvSpPr>
        <p:spPr>
          <a:xfrm>
            <a:off x="185836" y="537653"/>
            <a:ext cx="393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chemeClr val="bg1">
                    <a:lumMod val="75000"/>
                  </a:schemeClr>
                </a:solidFill>
              </a:rPr>
              <a:t>CD 24 Avril 2023</a:t>
            </a:r>
          </a:p>
        </p:txBody>
      </p:sp>
    </p:spTree>
    <p:extLst>
      <p:ext uri="{BB962C8B-B14F-4D97-AF65-F5344CB8AC3E}">
        <p14:creationId xmlns:p14="http://schemas.microsoft.com/office/powerpoint/2010/main" val="98944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/>
          <a:lstStyle/>
          <a:p>
            <a:r>
              <a:rPr lang="fr-FR" dirty="0"/>
              <a:t>Qualité de l’emploi promotion 2022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1517586" y="2627718"/>
            <a:ext cx="380264" cy="403749"/>
          </a:xfrm>
          <a:prstGeom prst="rect">
            <a:avLst/>
          </a:prstGeom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>
              <a:solidFill>
                <a:schemeClr val="bg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36607" y="907828"/>
            <a:ext cx="7708662" cy="1478902"/>
            <a:chOff x="536607" y="907828"/>
            <a:chExt cx="7708662" cy="1478902"/>
          </a:xfrm>
        </p:grpSpPr>
        <p:sp>
          <p:nvSpPr>
            <p:cNvPr id="6" name="Forme libre 5"/>
            <p:cNvSpPr/>
            <p:nvPr/>
          </p:nvSpPr>
          <p:spPr>
            <a:xfrm>
              <a:off x="1381392" y="1330221"/>
              <a:ext cx="1583971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Véritable emploi</a:t>
              </a:r>
            </a:p>
          </p:txBody>
        </p:sp>
        <p:sp>
          <p:nvSpPr>
            <p:cNvPr id="7" name="Forme libre 6"/>
            <p:cNvSpPr/>
            <p:nvPr/>
          </p:nvSpPr>
          <p:spPr>
            <a:xfrm>
              <a:off x="536607" y="907828"/>
              <a:ext cx="1055981" cy="1055981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BBBE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/>
                <a:t>7/10</a:t>
              </a:r>
            </a:p>
          </p:txBody>
        </p:sp>
        <p:sp>
          <p:nvSpPr>
            <p:cNvPr id="8" name="Forme libre 7"/>
            <p:cNvSpPr/>
            <p:nvPr/>
          </p:nvSpPr>
          <p:spPr>
            <a:xfrm>
              <a:off x="4021345" y="1330221"/>
              <a:ext cx="1583971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Niveau de qualification</a:t>
              </a:r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3176560" y="907828"/>
              <a:ext cx="1055981" cy="1055981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2C52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/>
                <a:t>+9/10</a:t>
              </a: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6661298" y="1330221"/>
              <a:ext cx="1583971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5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Au secteur disciplinaire</a:t>
              </a: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5816513" y="907828"/>
              <a:ext cx="1055981" cy="1055981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75B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/>
                <a:t>+8/10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124954" y="2814253"/>
            <a:ext cx="5105320" cy="1501971"/>
            <a:chOff x="499996" y="884759"/>
            <a:chExt cx="5105320" cy="1501971"/>
          </a:xfrm>
        </p:grpSpPr>
        <p:sp>
          <p:nvSpPr>
            <p:cNvPr id="23" name="Forme libre 22"/>
            <p:cNvSpPr/>
            <p:nvPr/>
          </p:nvSpPr>
          <p:spPr>
            <a:xfrm>
              <a:off x="1381392" y="1330221"/>
              <a:ext cx="1583971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Enjeux </a:t>
              </a:r>
              <a:r>
                <a:rPr lang="fr-FR" sz="1800" kern="1200" dirty="0" err="1"/>
                <a:t>RSE</a:t>
              </a:r>
              <a:endParaRPr lang="fr-FR" sz="1800" kern="1200" dirty="0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499996" y="884759"/>
              <a:ext cx="1055981" cy="1055981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75B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/>
                <a:t>26,1</a:t>
              </a:r>
              <a:r>
                <a:rPr lang="fr-FR" sz="2000" kern="1200" dirty="0"/>
                <a:t>%</a:t>
              </a:r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4021345" y="1330221"/>
              <a:ext cx="1583971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Transition écologique</a:t>
              </a:r>
            </a:p>
          </p:txBody>
        </p:sp>
      </p:grpSp>
      <p:pic>
        <p:nvPicPr>
          <p:cNvPr id="2050" name="Picture 2" descr="https://enquetessphinx.u-bordeaux.fr/ExportService/resources/EIRB-Fintoni/040f37f7-979f-0a47-07c7-10f5440a7cc7/0b1ffb07-1f80-41a6-b483-ee4d14bc490a/analysis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2" t="42143" r="40608" b="33160"/>
          <a:stretch/>
        </p:blipFill>
        <p:spPr bwMode="auto">
          <a:xfrm>
            <a:off x="4897552" y="2618583"/>
            <a:ext cx="1200085" cy="101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194786" y="3059660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71,3%</a:t>
            </a:r>
          </a:p>
        </p:txBody>
      </p:sp>
    </p:spTree>
    <p:extLst>
      <p:ext uri="{BB962C8B-B14F-4D97-AF65-F5344CB8AC3E}">
        <p14:creationId xmlns:p14="http://schemas.microsoft.com/office/powerpoint/2010/main" val="33960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49827" y="129396"/>
            <a:ext cx="750837" cy="621102"/>
          </a:xfrm>
          <a:prstGeom prst="ellipse">
            <a:avLst/>
          </a:prstGeom>
          <a:solidFill>
            <a:srgbClr val="0BB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14 %</a:t>
            </a:r>
            <a:r>
              <a:rPr lang="fr-FR" sz="2400" dirty="0"/>
              <a:t>  Diplômés en thèse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1517586" y="2627718"/>
            <a:ext cx="380264" cy="403749"/>
          </a:xfrm>
          <a:prstGeom prst="rect">
            <a:avLst/>
          </a:prstGeom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864961" y="2015154"/>
            <a:ext cx="1651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International : 15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916813" y="2471932"/>
            <a:ext cx="10279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Allemagne</a:t>
            </a:r>
          </a:p>
          <a:p>
            <a:r>
              <a:rPr lang="fr-FR" sz="1200" i="1" dirty="0"/>
              <a:t>Australie</a:t>
            </a:r>
          </a:p>
          <a:p>
            <a:r>
              <a:rPr lang="fr-FR" sz="1200" i="1" dirty="0"/>
              <a:t>Belgique</a:t>
            </a:r>
          </a:p>
          <a:p>
            <a:r>
              <a:rPr lang="fr-FR" sz="1200" i="1" dirty="0"/>
              <a:t>Espagne</a:t>
            </a:r>
          </a:p>
          <a:p>
            <a:r>
              <a:rPr lang="fr-FR" sz="1200" i="1" dirty="0"/>
              <a:t>Luxembourg</a:t>
            </a:r>
          </a:p>
          <a:p>
            <a:r>
              <a:rPr lang="fr-FR" sz="1200" i="1" dirty="0"/>
              <a:t>Québec</a:t>
            </a:r>
          </a:p>
          <a:p>
            <a:r>
              <a:rPr lang="fr-FR" sz="1200" i="1" dirty="0"/>
              <a:t>Royaume-Uni</a:t>
            </a:r>
          </a:p>
          <a:p>
            <a:endParaRPr lang="fr-FR" sz="12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36679"/>
              </p:ext>
            </p:extLst>
          </p:nvPr>
        </p:nvGraphicFramePr>
        <p:xfrm>
          <a:off x="625245" y="874445"/>
          <a:ext cx="7734464" cy="503118"/>
        </p:xfrm>
        <a:graphic>
          <a:graphicData uri="http://schemas.openxmlformats.org/drawingml/2006/table">
            <a:tbl>
              <a:tblPr firstRow="1" firstCol="1" bandRow="1"/>
              <a:tblGrid>
                <a:gridCol w="203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27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dirty="0"/>
                        <a:t>Promotion 2022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dirty="0"/>
                        <a:t>Promotion 2021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dirty="0"/>
                        <a:t>Promotion 2020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Thèse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8,1% (48)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14,6% (81)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17,6% (78)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https://enquetessphinx.u-bordeaux.fr/ExportService/resources/EIRB-Fintoni/dl/_6b9e7c71-b421-4272-8197-35d8286a7d27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/>
          <a:stretch/>
        </p:blipFill>
        <p:spPr bwMode="auto">
          <a:xfrm>
            <a:off x="1690256" y="1496411"/>
            <a:ext cx="3945554" cy="33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9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5AC7138-0E35-7D42-9D03-7C62A08BFFDB}"/>
              </a:ext>
            </a:extLst>
          </p:cNvPr>
          <p:cNvSpPr txBox="1"/>
          <p:nvPr/>
        </p:nvSpPr>
        <p:spPr>
          <a:xfrm>
            <a:off x="296458" y="140652"/>
            <a:ext cx="74628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400" dirty="0">
                <a:latin typeface="+mj-lt"/>
                <a:ea typeface="+mj-ea"/>
                <a:cs typeface="+mj-cs"/>
              </a:rPr>
              <a:t>Diplômés en thèse Promotion 2022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DF7D64F-DE62-774E-A2AE-7D455F17C39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543800" y="4856163"/>
            <a:ext cx="1600200" cy="19685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pPr defTabSz="685766">
              <a:defRPr/>
            </a:pPr>
            <a:r>
              <a:rPr lang="fr-FR" dirty="0"/>
              <a:t>//  </a:t>
            </a:r>
            <a:fld id="{18A995EA-4E48-44AF-AC4A-9FDDF5FE50B4}" type="slidenum">
              <a:rPr lang="fr-FR"/>
              <a:pPr defTabSz="685766">
                <a:defRPr/>
              </a:pPr>
              <a:t>12</a:t>
            </a:fld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407290" y="3109362"/>
            <a:ext cx="2793090" cy="1435838"/>
            <a:chOff x="536607" y="855029"/>
            <a:chExt cx="1989184" cy="1435838"/>
          </a:xfrm>
        </p:grpSpPr>
        <p:sp>
          <p:nvSpPr>
            <p:cNvPr id="9" name="Forme libre 8"/>
            <p:cNvSpPr/>
            <p:nvPr/>
          </p:nvSpPr>
          <p:spPr>
            <a:xfrm>
              <a:off x="941820" y="1398802"/>
              <a:ext cx="1583971" cy="892065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Exercer une activité </a:t>
              </a:r>
              <a:r>
                <a:rPr lang="fr-FR" sz="1800" dirty="0" err="1"/>
                <a:t>R&amp;D</a:t>
              </a:r>
              <a:r>
                <a:rPr lang="fr-FR" sz="1800" dirty="0"/>
                <a:t> dans un contexte </a:t>
              </a:r>
              <a:r>
                <a:rPr lang="fr-FR" sz="1800" dirty="0" err="1"/>
                <a:t>intern</a:t>
              </a:r>
              <a:r>
                <a:rPr lang="fr-FR" sz="1800" dirty="0"/>
                <a:t>.</a:t>
              </a:r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BBBE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/>
                <a:t>40%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165501" y="3102644"/>
            <a:ext cx="2793090" cy="1435840"/>
            <a:chOff x="536607" y="855029"/>
            <a:chExt cx="1989184" cy="1435840"/>
          </a:xfrm>
        </p:grpSpPr>
        <p:sp>
          <p:nvSpPr>
            <p:cNvPr id="15" name="Forme libre 14"/>
            <p:cNvSpPr/>
            <p:nvPr/>
          </p:nvSpPr>
          <p:spPr>
            <a:xfrm>
              <a:off x="941820" y="1398802"/>
              <a:ext cx="1583971" cy="892067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800" dirty="0"/>
            </a:p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Avoir une carrière de chercheur ou </a:t>
              </a:r>
              <a:r>
                <a:rPr lang="fr-FR" sz="1800" dirty="0" err="1"/>
                <a:t>EC</a:t>
              </a:r>
              <a:endParaRPr lang="fr-FR" sz="1800" dirty="0"/>
            </a:p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800" dirty="0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BBBE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/>
                <a:t>35%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958591" y="3109362"/>
            <a:ext cx="2793090" cy="1435840"/>
            <a:chOff x="536607" y="855029"/>
            <a:chExt cx="1989184" cy="1435840"/>
          </a:xfrm>
        </p:grpSpPr>
        <p:sp>
          <p:nvSpPr>
            <p:cNvPr id="18" name="Forme libre 17"/>
            <p:cNvSpPr/>
            <p:nvPr/>
          </p:nvSpPr>
          <p:spPr>
            <a:xfrm>
              <a:off x="941820" y="1398802"/>
              <a:ext cx="1583971" cy="892067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725" dirty="0"/>
                <a:t>Consacrer 3 années à l’exercice d’une activité de pointe</a:t>
              </a: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BBBE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/>
                <a:t>23%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40182" y="1121236"/>
            <a:ext cx="2793090" cy="1399806"/>
            <a:chOff x="536607" y="855029"/>
            <a:chExt cx="1989184" cy="1399806"/>
          </a:xfrm>
        </p:grpSpPr>
        <p:sp>
          <p:nvSpPr>
            <p:cNvPr id="28" name="Forme libre 27"/>
            <p:cNvSpPr/>
            <p:nvPr/>
          </p:nvSpPr>
          <p:spPr>
            <a:xfrm>
              <a:off x="941820" y="1398801"/>
              <a:ext cx="1583971" cy="856034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Candidature à une offre de thèse</a:t>
              </a:r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/>
                <a:t>54%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133272" y="1121236"/>
            <a:ext cx="2793090" cy="1399806"/>
            <a:chOff x="536607" y="855029"/>
            <a:chExt cx="1989184" cy="1448461"/>
          </a:xfrm>
        </p:grpSpPr>
        <p:sp>
          <p:nvSpPr>
            <p:cNvPr id="31" name="Forme libre 30"/>
            <p:cNvSpPr/>
            <p:nvPr/>
          </p:nvSpPr>
          <p:spPr>
            <a:xfrm>
              <a:off x="941820" y="1398801"/>
              <a:ext cx="1583971" cy="90468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Proposition par un </a:t>
              </a:r>
              <a:r>
                <a:rPr lang="fr-FR" sz="1800" dirty="0" err="1"/>
                <a:t>EC</a:t>
              </a:r>
              <a:r>
                <a:rPr lang="fr-FR" sz="1800" dirty="0"/>
                <a:t> de l’école</a:t>
              </a:r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/>
                <a:t>15%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926362" y="1121236"/>
            <a:ext cx="2793090" cy="1410128"/>
            <a:chOff x="536607" y="855029"/>
            <a:chExt cx="1989184" cy="1410128"/>
          </a:xfrm>
        </p:grpSpPr>
        <p:sp>
          <p:nvSpPr>
            <p:cNvPr id="34" name="Forme libre 33"/>
            <p:cNvSpPr/>
            <p:nvPr/>
          </p:nvSpPr>
          <p:spPr>
            <a:xfrm>
              <a:off x="941820" y="1398802"/>
              <a:ext cx="1583971" cy="866355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Proposition par un membre du laboratoire</a:t>
              </a:r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/>
                <a:t>15%</a:t>
              </a:r>
            </a:p>
          </p:txBody>
        </p:sp>
      </p:grpSp>
      <p:sp>
        <p:nvSpPr>
          <p:cNvPr id="36" name="Forme libre : forme 13">
            <a:extLst>
              <a:ext uri="{FF2B5EF4-FFF2-40B4-BE49-F238E27FC236}">
                <a16:creationId xmlns:a16="http://schemas.microsoft.com/office/drawing/2014/main" id="{29D17064-6E2A-D742-A0D8-C274CA7748C7}"/>
              </a:ext>
            </a:extLst>
          </p:cNvPr>
          <p:cNvSpPr/>
          <p:nvPr/>
        </p:nvSpPr>
        <p:spPr bwMode="auto">
          <a:xfrm>
            <a:off x="168719" y="2666760"/>
            <a:ext cx="255479" cy="353948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9F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>
              <a:latin typeface="Times" pitchFamily="-65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46740" y="764666"/>
            <a:ext cx="16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/>
              <a:t>Projet de thèse</a:t>
            </a:r>
          </a:p>
        </p:txBody>
      </p:sp>
      <p:sp>
        <p:nvSpPr>
          <p:cNvPr id="38" name="Forme libre : forme 13">
            <a:extLst>
              <a:ext uri="{FF2B5EF4-FFF2-40B4-BE49-F238E27FC236}">
                <a16:creationId xmlns:a16="http://schemas.microsoft.com/office/drawing/2014/main" id="{29D17064-6E2A-D742-A0D8-C274CA7748C7}"/>
              </a:ext>
            </a:extLst>
          </p:cNvPr>
          <p:cNvSpPr/>
          <p:nvPr/>
        </p:nvSpPr>
        <p:spPr bwMode="auto">
          <a:xfrm>
            <a:off x="168719" y="679720"/>
            <a:ext cx="255479" cy="353948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9F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>
              <a:latin typeface="Times" pitchFamily="-65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46740" y="2739386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/>
              <a:t>Raisons</a:t>
            </a:r>
          </a:p>
        </p:txBody>
      </p:sp>
    </p:spTree>
    <p:extLst>
      <p:ext uri="{BB962C8B-B14F-4D97-AF65-F5344CB8AC3E}">
        <p14:creationId xmlns:p14="http://schemas.microsoft.com/office/powerpoint/2010/main" val="30087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contenu 1">
            <a:extLst>
              <a:ext uri="{FF2B5EF4-FFF2-40B4-BE49-F238E27FC236}">
                <a16:creationId xmlns:a16="http://schemas.microsoft.com/office/drawing/2014/main" id="{06D30C47-8BB8-E847-B1A4-AB3FBB30E1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81183" y="2044644"/>
            <a:ext cx="5019675" cy="654321"/>
          </a:xfrm>
        </p:spPr>
        <p:txBody>
          <a:bodyPr/>
          <a:lstStyle/>
          <a:p>
            <a:r>
              <a:rPr lang="fr-FR" dirty="0">
                <a:solidFill>
                  <a:srgbClr val="0075BF"/>
                </a:solidFill>
              </a:rPr>
              <a:t>Synthèse Écoles</a:t>
            </a:r>
          </a:p>
        </p:txBody>
      </p:sp>
    </p:spTree>
    <p:extLst>
      <p:ext uri="{BB962C8B-B14F-4D97-AF65-F5344CB8AC3E}">
        <p14:creationId xmlns:p14="http://schemas.microsoft.com/office/powerpoint/2010/main" val="196600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/>
          <a:lstStyle/>
          <a:p>
            <a:r>
              <a:rPr lang="fr-FR" dirty="0" err="1"/>
              <a:t>ENSC</a:t>
            </a:r>
            <a:r>
              <a:rPr lang="fr-FR" dirty="0"/>
              <a:t>      Situation par promotion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8081" y="772013"/>
            <a:ext cx="7886700" cy="403749"/>
          </a:xfrm>
        </p:spPr>
        <p:txBody>
          <a:bodyPr/>
          <a:lstStyle/>
          <a:p>
            <a:r>
              <a:rPr lang="fr-FR" sz="1800" b="0" dirty="0"/>
              <a:t>Étude 2023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168342"/>
              </p:ext>
            </p:extLst>
          </p:nvPr>
        </p:nvGraphicFramePr>
        <p:xfrm>
          <a:off x="724199" y="1150682"/>
          <a:ext cx="7734464" cy="1478478"/>
        </p:xfrm>
        <a:graphic>
          <a:graphicData uri="http://schemas.openxmlformats.org/drawingml/2006/table">
            <a:tbl>
              <a:tblPr firstRow="1" firstCol="1" bandRow="1"/>
              <a:tblGrid>
                <a:gridCol w="203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27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2022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2021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Emploi</a:t>
                      </a:r>
                      <a:endParaRPr lang="fr-FR" sz="1600" b="0" dirty="0">
                        <a:solidFill>
                          <a:srgbClr val="FF7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81,5%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Thèse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17,1%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Poursuite d’études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Recherche d'emploi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Autre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647977"/>
              </p:ext>
            </p:extLst>
          </p:nvPr>
        </p:nvGraphicFramePr>
        <p:xfrm>
          <a:off x="724199" y="3070299"/>
          <a:ext cx="7734464" cy="1478478"/>
        </p:xfrm>
        <a:graphic>
          <a:graphicData uri="http://schemas.openxmlformats.org/drawingml/2006/table">
            <a:tbl>
              <a:tblPr firstRow="1" firstCol="1" bandRow="1"/>
              <a:tblGrid>
                <a:gridCol w="203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27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2021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2020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2019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Emploi</a:t>
                      </a:r>
                      <a:endParaRPr lang="fr-FR" sz="1600" b="0" dirty="0">
                        <a:solidFill>
                          <a:srgbClr val="FF7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70,3%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65,9%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Thèse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Poursuite d’études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4,5%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Recherche d'emploi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Autre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6,8%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571963" y="2670748"/>
            <a:ext cx="3758497" cy="40374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dirty="0"/>
              <a:t>Rappel Étude 2022</a:t>
            </a:r>
          </a:p>
        </p:txBody>
      </p:sp>
    </p:spTree>
    <p:extLst>
      <p:ext uri="{BB962C8B-B14F-4D97-AF65-F5344CB8AC3E}">
        <p14:creationId xmlns:p14="http://schemas.microsoft.com/office/powerpoint/2010/main" val="72308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/>
          <a:lstStyle/>
          <a:p>
            <a:r>
              <a:rPr lang="fr-FR" dirty="0" err="1"/>
              <a:t>ENSC</a:t>
            </a:r>
            <a:r>
              <a:rPr lang="fr-FR" dirty="0"/>
              <a:t>      Promotion 2022 en emploi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249827" y="2823533"/>
            <a:ext cx="2354117" cy="921006"/>
            <a:chOff x="536607" y="855029"/>
            <a:chExt cx="1932220" cy="1080442"/>
          </a:xfrm>
        </p:grpSpPr>
        <p:sp>
          <p:nvSpPr>
            <p:cNvPr id="19" name="Forme libre 18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Salaire médian à l’embauche</a:t>
              </a:r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dirty="0"/>
                <a:t>36,5</a:t>
              </a:r>
              <a:r>
                <a:rPr lang="fr-FR" sz="1600" dirty="0"/>
                <a:t> k€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278696" y="3699406"/>
            <a:ext cx="3754299" cy="1055981"/>
            <a:chOff x="499996" y="884759"/>
            <a:chExt cx="5443056" cy="1501971"/>
          </a:xfrm>
        </p:grpSpPr>
        <p:sp>
          <p:nvSpPr>
            <p:cNvPr id="25" name="Forme libre 24"/>
            <p:cNvSpPr/>
            <p:nvPr/>
          </p:nvSpPr>
          <p:spPr>
            <a:xfrm>
              <a:off x="1381392" y="1330221"/>
              <a:ext cx="1583971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/>
                <a:t>Enjeux </a:t>
              </a:r>
              <a:r>
                <a:rPr lang="fr-FR" sz="1600" kern="1200" dirty="0" err="1"/>
                <a:t>RSE</a:t>
              </a:r>
              <a:endParaRPr lang="fr-FR" sz="1600" kern="1200" dirty="0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499996" y="884759"/>
              <a:ext cx="1055981" cy="1055981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31</a:t>
              </a:r>
              <a:r>
                <a:rPr lang="fr-FR" sz="1800" kern="1200" dirty="0"/>
                <a:t>%</a:t>
              </a:r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4021345" y="1330221"/>
              <a:ext cx="1921707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/>
                <a:t>Transition écologique</a:t>
              </a:r>
            </a:p>
          </p:txBody>
        </p:sp>
      </p:grpSp>
      <p:sp>
        <p:nvSpPr>
          <p:cNvPr id="37" name="Forme libre 36"/>
          <p:cNvSpPr/>
          <p:nvPr/>
        </p:nvSpPr>
        <p:spPr>
          <a:xfrm>
            <a:off x="2988675" y="1204208"/>
            <a:ext cx="2269961" cy="417761"/>
          </a:xfrm>
          <a:custGeom>
            <a:avLst/>
            <a:gdLst>
              <a:gd name="connsiteX0" fmla="*/ 0 w 2402978"/>
              <a:gd name="connsiteY0" fmla="*/ 0 h 489600"/>
              <a:gd name="connsiteX1" fmla="*/ 2402978 w 2402978"/>
              <a:gd name="connsiteY1" fmla="*/ 0 h 489600"/>
              <a:gd name="connsiteX2" fmla="*/ 2402978 w 2402978"/>
              <a:gd name="connsiteY2" fmla="*/ 489600 h 489600"/>
              <a:gd name="connsiteX3" fmla="*/ 0 w 2402978"/>
              <a:gd name="connsiteY3" fmla="*/ 489600 h 489600"/>
              <a:gd name="connsiteX4" fmla="*/ 0 w 2402978"/>
              <a:gd name="connsiteY4" fmla="*/ 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489600">
                <a:moveTo>
                  <a:pt x="0" y="0"/>
                </a:moveTo>
                <a:lnTo>
                  <a:pt x="2402978" y="0"/>
                </a:lnTo>
                <a:lnTo>
                  <a:pt x="2402978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Détails emploi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2988676" y="1621969"/>
            <a:ext cx="2269960" cy="1396911"/>
          </a:xfrm>
          <a:custGeom>
            <a:avLst/>
            <a:gdLst>
              <a:gd name="connsiteX0" fmla="*/ 0 w 2402978"/>
              <a:gd name="connsiteY0" fmla="*/ 0 h 979965"/>
              <a:gd name="connsiteX1" fmla="*/ 2402978 w 2402978"/>
              <a:gd name="connsiteY1" fmla="*/ 0 h 979965"/>
              <a:gd name="connsiteX2" fmla="*/ 2402978 w 2402978"/>
              <a:gd name="connsiteY2" fmla="*/ 979965 h 979965"/>
              <a:gd name="connsiteX3" fmla="*/ 0 w 2402978"/>
              <a:gd name="connsiteY3" fmla="*/ 979965 h 979965"/>
              <a:gd name="connsiteX4" fmla="*/ 0 w 2402978"/>
              <a:gd name="connsiteY4" fmla="*/ 0 h 97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979965">
                <a:moveTo>
                  <a:pt x="0" y="0"/>
                </a:moveTo>
                <a:lnTo>
                  <a:pt x="2402978" y="0"/>
                </a:lnTo>
                <a:lnTo>
                  <a:pt x="2402978" y="979965"/>
                </a:lnTo>
                <a:lnTo>
                  <a:pt x="0" y="9799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2A2E4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93% CDI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2A2E4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96% Cadre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(France)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83% secteur privé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42% GE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2 en cours de création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258197" y="1815712"/>
            <a:ext cx="2354117" cy="921006"/>
            <a:chOff x="536607" y="855029"/>
            <a:chExt cx="1932220" cy="1080442"/>
          </a:xfrm>
        </p:grpSpPr>
        <p:sp>
          <p:nvSpPr>
            <p:cNvPr id="43" name="Forme libre 42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Entreprise de </a:t>
              </a:r>
              <a:r>
                <a:rPr lang="fr-FR" sz="1600" dirty="0" err="1"/>
                <a:t>PFE</a:t>
              </a:r>
              <a:endParaRPr lang="fr-FR" sz="16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dirty="0"/>
                <a:t>56</a:t>
              </a:r>
              <a:r>
                <a:rPr lang="fr-FR" sz="1600" dirty="0"/>
                <a:t>%</a:t>
              </a:r>
            </a:p>
          </p:txBody>
        </p:sp>
      </p:grpSp>
      <p:sp>
        <p:nvSpPr>
          <p:cNvPr id="46" name="Forme libre 45"/>
          <p:cNvSpPr/>
          <p:nvPr/>
        </p:nvSpPr>
        <p:spPr>
          <a:xfrm>
            <a:off x="751888" y="1201282"/>
            <a:ext cx="1860426" cy="530642"/>
          </a:xfrm>
          <a:custGeom>
            <a:avLst/>
            <a:gdLst>
              <a:gd name="connsiteX0" fmla="*/ 0 w 1583971"/>
              <a:gd name="connsiteY0" fmla="*/ 0 h 1056509"/>
              <a:gd name="connsiteX1" fmla="*/ 1583971 w 1583971"/>
              <a:gd name="connsiteY1" fmla="*/ 0 h 1056509"/>
              <a:gd name="connsiteX2" fmla="*/ 1583971 w 1583971"/>
              <a:gd name="connsiteY2" fmla="*/ 1056509 h 1056509"/>
              <a:gd name="connsiteX3" fmla="*/ 0 w 1583971"/>
              <a:gd name="connsiteY3" fmla="*/ 1056509 h 1056509"/>
              <a:gd name="connsiteX4" fmla="*/ 0 w 1583971"/>
              <a:gd name="connsiteY4" fmla="*/ 0 h 10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971" h="1056509">
                <a:moveTo>
                  <a:pt x="0" y="0"/>
                </a:moveTo>
                <a:lnTo>
                  <a:pt x="1583971" y="0"/>
                </a:lnTo>
                <a:lnTo>
                  <a:pt x="1583971" y="1056509"/>
                </a:lnTo>
                <a:lnTo>
                  <a:pt x="0" y="10565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436" tIns="128016" rIns="128015" bIns="128016" numCol="1" spcCol="1270" anchor="ctr" anchorCtr="0">
            <a:noAutofit/>
          </a:bodyPr>
          <a:lstStyle/>
          <a:p>
            <a:pPr defTabSz="8000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En emploi avant le diplôme</a:t>
            </a:r>
          </a:p>
        </p:txBody>
      </p:sp>
      <p:sp>
        <p:nvSpPr>
          <p:cNvPr id="47" name="Forme libre 46"/>
          <p:cNvSpPr/>
          <p:nvPr/>
        </p:nvSpPr>
        <p:spPr>
          <a:xfrm>
            <a:off x="258197" y="737752"/>
            <a:ext cx="769259" cy="729713"/>
          </a:xfrm>
          <a:custGeom>
            <a:avLst/>
            <a:gdLst>
              <a:gd name="connsiteX0" fmla="*/ 0 w 1055981"/>
              <a:gd name="connsiteY0" fmla="*/ 527991 h 1055981"/>
              <a:gd name="connsiteX1" fmla="*/ 527991 w 1055981"/>
              <a:gd name="connsiteY1" fmla="*/ 0 h 1055981"/>
              <a:gd name="connsiteX2" fmla="*/ 1055982 w 1055981"/>
              <a:gd name="connsiteY2" fmla="*/ 527991 h 1055981"/>
              <a:gd name="connsiteX3" fmla="*/ 527991 w 1055981"/>
              <a:gd name="connsiteY3" fmla="*/ 1055982 h 1055981"/>
              <a:gd name="connsiteX4" fmla="*/ 0 w 1055981"/>
              <a:gd name="connsiteY4" fmla="*/ 527991 h 105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981" h="1055981">
                <a:moveTo>
                  <a:pt x="0" y="527991"/>
                </a:moveTo>
                <a:cubicBezTo>
                  <a:pt x="0" y="236390"/>
                  <a:pt x="236390" y="0"/>
                  <a:pt x="527991" y="0"/>
                </a:cubicBezTo>
                <a:cubicBezTo>
                  <a:pt x="819592" y="0"/>
                  <a:pt x="1055982" y="236390"/>
                  <a:pt x="1055982" y="527991"/>
                </a:cubicBezTo>
                <a:cubicBezTo>
                  <a:pt x="1055982" y="819592"/>
                  <a:pt x="819592" y="1055982"/>
                  <a:pt x="527991" y="1055982"/>
                </a:cubicBezTo>
                <a:cubicBezTo>
                  <a:pt x="236390" y="1055982"/>
                  <a:pt x="0" y="819592"/>
                  <a:pt x="0" y="527991"/>
                </a:cubicBezTo>
                <a:close/>
              </a:path>
            </a:pathLst>
          </a:custGeom>
          <a:solidFill>
            <a:srgbClr val="009FE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645" tIns="154645" rIns="154645" bIns="154645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dirty="0"/>
              <a:t>71</a:t>
            </a:r>
            <a:r>
              <a:rPr lang="fr-FR" sz="1600" dirty="0"/>
              <a:t>%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249827" y="3834381"/>
            <a:ext cx="2354117" cy="921006"/>
            <a:chOff x="536607" y="855029"/>
            <a:chExt cx="1932220" cy="1080442"/>
          </a:xfrm>
        </p:grpSpPr>
        <p:sp>
          <p:nvSpPr>
            <p:cNvPr id="49" name="Forme libre 48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Secteur disciplinaire</a:t>
              </a:r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7/10</a:t>
              </a:r>
            </a:p>
          </p:txBody>
        </p:sp>
      </p:grpSp>
      <p:pic>
        <p:nvPicPr>
          <p:cNvPr id="1026" name="Picture 2" descr="https://enquetessphinx.u-bordeaux.fr/ExportService/resources/EIRB-Fintoni/077e5069-db73-b4f1-7e84-19b1d139612b/06ce3416-1265-4004-8892-2ca3ec301af4/analysi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19481" r="23194" b="2829"/>
          <a:stretch/>
        </p:blipFill>
        <p:spPr bwMode="auto">
          <a:xfrm>
            <a:off x="5304464" y="535578"/>
            <a:ext cx="3119894" cy="29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enquetessphinx.u-bordeaux.fr/ExportService/resources/EIRB-Fintoni/040f37f7-979f-0a47-07c7-10f5440a7cc7/0b1ffb07-1f80-41a6-b483-ee4d14bc490a/analysi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2" t="42143" r="40608" b="33160"/>
          <a:stretch/>
        </p:blipFill>
        <p:spPr bwMode="auto">
          <a:xfrm>
            <a:off x="5244245" y="3553246"/>
            <a:ext cx="1020668" cy="8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5502447" y="390134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64%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07" y="1621969"/>
            <a:ext cx="513814" cy="2694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07" y="1940309"/>
            <a:ext cx="513814" cy="2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/>
          <a:lstStyle/>
          <a:p>
            <a:r>
              <a:rPr lang="fr-FR" dirty="0" err="1"/>
              <a:t>ENSEGID</a:t>
            </a:r>
            <a:r>
              <a:rPr lang="fr-FR" dirty="0"/>
              <a:t>      Situation par promotion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963" y="794960"/>
            <a:ext cx="7886700" cy="403749"/>
          </a:xfrm>
        </p:spPr>
        <p:txBody>
          <a:bodyPr/>
          <a:lstStyle/>
          <a:p>
            <a:r>
              <a:rPr lang="fr-FR" sz="1800" b="0" dirty="0"/>
              <a:t>Étude 2023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00737"/>
              </p:ext>
            </p:extLst>
          </p:nvPr>
        </p:nvGraphicFramePr>
        <p:xfrm>
          <a:off x="724199" y="1150682"/>
          <a:ext cx="7734464" cy="1478478"/>
        </p:xfrm>
        <a:graphic>
          <a:graphicData uri="http://schemas.openxmlformats.org/drawingml/2006/table">
            <a:tbl>
              <a:tblPr firstRow="1" firstCol="1" bandRow="1"/>
              <a:tblGrid>
                <a:gridCol w="203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27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2022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2021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Emploi</a:t>
                      </a:r>
                      <a:endParaRPr lang="fr-FR" sz="1600" b="0" dirty="0">
                        <a:solidFill>
                          <a:srgbClr val="FF7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68,8%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Thèse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17,9%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Poursuite d’études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Recherche d'emploi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Autre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54896"/>
              </p:ext>
            </p:extLst>
          </p:nvPr>
        </p:nvGraphicFramePr>
        <p:xfrm>
          <a:off x="724199" y="3070299"/>
          <a:ext cx="7734464" cy="1478478"/>
        </p:xfrm>
        <a:graphic>
          <a:graphicData uri="http://schemas.openxmlformats.org/drawingml/2006/table">
            <a:tbl>
              <a:tblPr firstRow="1" firstCol="1" bandRow="1"/>
              <a:tblGrid>
                <a:gridCol w="203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27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2021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2020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2019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Emploi</a:t>
                      </a:r>
                      <a:endParaRPr lang="fr-FR" sz="1600" b="0" dirty="0">
                        <a:solidFill>
                          <a:srgbClr val="FF7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57,9%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Thèse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13,2%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22,2%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Poursuite d’études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Recherche d'emploi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13,2%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Autre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571963" y="2670748"/>
            <a:ext cx="3758497" cy="40374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dirty="0"/>
              <a:t>Rappel Étude 2022</a:t>
            </a:r>
          </a:p>
        </p:txBody>
      </p:sp>
    </p:spTree>
    <p:extLst>
      <p:ext uri="{BB962C8B-B14F-4D97-AF65-F5344CB8AC3E}">
        <p14:creationId xmlns:p14="http://schemas.microsoft.com/office/powerpoint/2010/main" val="2676263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/>
          <a:lstStyle/>
          <a:p>
            <a:r>
              <a:rPr lang="fr-FR" dirty="0" err="1"/>
              <a:t>ENSEGID</a:t>
            </a:r>
            <a:r>
              <a:rPr lang="fr-FR" dirty="0"/>
              <a:t>     Promotion 2022 en emploi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249827" y="2823533"/>
            <a:ext cx="2354117" cy="921006"/>
            <a:chOff x="536607" y="855029"/>
            <a:chExt cx="1932220" cy="1080442"/>
          </a:xfrm>
        </p:grpSpPr>
        <p:sp>
          <p:nvSpPr>
            <p:cNvPr id="19" name="Forme libre 18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Salaire médian à l’embauche</a:t>
              </a:r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dirty="0"/>
                <a:t>33,5</a:t>
              </a:r>
              <a:r>
                <a:rPr lang="fr-FR" sz="1600" dirty="0"/>
                <a:t> k€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154937" y="3691451"/>
            <a:ext cx="3754299" cy="1055981"/>
            <a:chOff x="499996" y="884759"/>
            <a:chExt cx="5443056" cy="1501971"/>
          </a:xfrm>
        </p:grpSpPr>
        <p:sp>
          <p:nvSpPr>
            <p:cNvPr id="25" name="Forme libre 24"/>
            <p:cNvSpPr/>
            <p:nvPr/>
          </p:nvSpPr>
          <p:spPr>
            <a:xfrm>
              <a:off x="1381392" y="1330221"/>
              <a:ext cx="1583971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/>
                <a:t>Enjeux </a:t>
              </a:r>
              <a:r>
                <a:rPr lang="fr-FR" sz="1600" kern="1200" dirty="0" err="1"/>
                <a:t>RSE</a:t>
              </a:r>
              <a:endParaRPr lang="fr-FR" sz="1600" kern="1200" dirty="0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499996" y="884759"/>
              <a:ext cx="1055981" cy="1055981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53</a:t>
              </a:r>
              <a:r>
                <a:rPr lang="fr-FR" sz="1800" kern="1200" dirty="0"/>
                <a:t>%</a:t>
              </a:r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4021345" y="1330221"/>
              <a:ext cx="1921707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/>
                <a:t>Transition écologique</a:t>
              </a:r>
            </a:p>
          </p:txBody>
        </p:sp>
      </p:grpSp>
      <p:sp>
        <p:nvSpPr>
          <p:cNvPr id="37" name="Forme libre 36"/>
          <p:cNvSpPr/>
          <p:nvPr/>
        </p:nvSpPr>
        <p:spPr>
          <a:xfrm>
            <a:off x="2988676" y="1201282"/>
            <a:ext cx="2269961" cy="417761"/>
          </a:xfrm>
          <a:custGeom>
            <a:avLst/>
            <a:gdLst>
              <a:gd name="connsiteX0" fmla="*/ 0 w 2402978"/>
              <a:gd name="connsiteY0" fmla="*/ 0 h 489600"/>
              <a:gd name="connsiteX1" fmla="*/ 2402978 w 2402978"/>
              <a:gd name="connsiteY1" fmla="*/ 0 h 489600"/>
              <a:gd name="connsiteX2" fmla="*/ 2402978 w 2402978"/>
              <a:gd name="connsiteY2" fmla="*/ 489600 h 489600"/>
              <a:gd name="connsiteX3" fmla="*/ 0 w 2402978"/>
              <a:gd name="connsiteY3" fmla="*/ 489600 h 489600"/>
              <a:gd name="connsiteX4" fmla="*/ 0 w 2402978"/>
              <a:gd name="connsiteY4" fmla="*/ 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489600">
                <a:moveTo>
                  <a:pt x="0" y="0"/>
                </a:moveTo>
                <a:lnTo>
                  <a:pt x="2402978" y="0"/>
                </a:lnTo>
                <a:lnTo>
                  <a:pt x="2402978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Détails emploi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2988677" y="1619043"/>
            <a:ext cx="2269960" cy="1396911"/>
          </a:xfrm>
          <a:custGeom>
            <a:avLst/>
            <a:gdLst>
              <a:gd name="connsiteX0" fmla="*/ 0 w 2402978"/>
              <a:gd name="connsiteY0" fmla="*/ 0 h 979965"/>
              <a:gd name="connsiteX1" fmla="*/ 2402978 w 2402978"/>
              <a:gd name="connsiteY1" fmla="*/ 0 h 979965"/>
              <a:gd name="connsiteX2" fmla="*/ 2402978 w 2402978"/>
              <a:gd name="connsiteY2" fmla="*/ 979965 h 979965"/>
              <a:gd name="connsiteX3" fmla="*/ 0 w 2402978"/>
              <a:gd name="connsiteY3" fmla="*/ 979965 h 979965"/>
              <a:gd name="connsiteX4" fmla="*/ 0 w 2402978"/>
              <a:gd name="connsiteY4" fmla="*/ 0 h 97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979965">
                <a:moveTo>
                  <a:pt x="0" y="0"/>
                </a:moveTo>
                <a:lnTo>
                  <a:pt x="2402978" y="0"/>
                </a:lnTo>
                <a:lnTo>
                  <a:pt x="2402978" y="979965"/>
                </a:lnTo>
                <a:lnTo>
                  <a:pt x="0" y="9799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2A2E4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60% CDI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2A2E4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Cadre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(France)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80% secteur privé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37% GE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2 en cours de création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258197" y="1815712"/>
            <a:ext cx="2354117" cy="921006"/>
            <a:chOff x="536607" y="855029"/>
            <a:chExt cx="1932220" cy="1080442"/>
          </a:xfrm>
        </p:grpSpPr>
        <p:sp>
          <p:nvSpPr>
            <p:cNvPr id="43" name="Forme libre 42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Entreprise de </a:t>
              </a:r>
              <a:r>
                <a:rPr lang="fr-FR" sz="1600" dirty="0" err="1"/>
                <a:t>PFE</a:t>
              </a:r>
              <a:endParaRPr lang="fr-FR" sz="16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dirty="0"/>
                <a:t>58</a:t>
              </a:r>
              <a:r>
                <a:rPr lang="fr-FR" sz="1600" dirty="0"/>
                <a:t>%</a:t>
              </a:r>
            </a:p>
          </p:txBody>
        </p:sp>
      </p:grpSp>
      <p:sp>
        <p:nvSpPr>
          <p:cNvPr id="46" name="Forme libre 45"/>
          <p:cNvSpPr/>
          <p:nvPr/>
        </p:nvSpPr>
        <p:spPr>
          <a:xfrm>
            <a:off x="751888" y="1201282"/>
            <a:ext cx="1860426" cy="530642"/>
          </a:xfrm>
          <a:custGeom>
            <a:avLst/>
            <a:gdLst>
              <a:gd name="connsiteX0" fmla="*/ 0 w 1583971"/>
              <a:gd name="connsiteY0" fmla="*/ 0 h 1056509"/>
              <a:gd name="connsiteX1" fmla="*/ 1583971 w 1583971"/>
              <a:gd name="connsiteY1" fmla="*/ 0 h 1056509"/>
              <a:gd name="connsiteX2" fmla="*/ 1583971 w 1583971"/>
              <a:gd name="connsiteY2" fmla="*/ 1056509 h 1056509"/>
              <a:gd name="connsiteX3" fmla="*/ 0 w 1583971"/>
              <a:gd name="connsiteY3" fmla="*/ 1056509 h 1056509"/>
              <a:gd name="connsiteX4" fmla="*/ 0 w 1583971"/>
              <a:gd name="connsiteY4" fmla="*/ 0 h 10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971" h="1056509">
                <a:moveTo>
                  <a:pt x="0" y="0"/>
                </a:moveTo>
                <a:lnTo>
                  <a:pt x="1583971" y="0"/>
                </a:lnTo>
                <a:lnTo>
                  <a:pt x="1583971" y="1056509"/>
                </a:lnTo>
                <a:lnTo>
                  <a:pt x="0" y="10565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436" tIns="128016" rIns="128015" bIns="128016" numCol="1" spcCol="1270" anchor="ctr" anchorCtr="0">
            <a:noAutofit/>
          </a:bodyPr>
          <a:lstStyle/>
          <a:p>
            <a:pPr defTabSz="8000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En emploi avant le diplôme</a:t>
            </a:r>
          </a:p>
        </p:txBody>
      </p:sp>
      <p:sp>
        <p:nvSpPr>
          <p:cNvPr id="47" name="Forme libre 46"/>
          <p:cNvSpPr/>
          <p:nvPr/>
        </p:nvSpPr>
        <p:spPr>
          <a:xfrm>
            <a:off x="258197" y="737752"/>
            <a:ext cx="769259" cy="729713"/>
          </a:xfrm>
          <a:custGeom>
            <a:avLst/>
            <a:gdLst>
              <a:gd name="connsiteX0" fmla="*/ 0 w 1055981"/>
              <a:gd name="connsiteY0" fmla="*/ 527991 h 1055981"/>
              <a:gd name="connsiteX1" fmla="*/ 527991 w 1055981"/>
              <a:gd name="connsiteY1" fmla="*/ 0 h 1055981"/>
              <a:gd name="connsiteX2" fmla="*/ 1055982 w 1055981"/>
              <a:gd name="connsiteY2" fmla="*/ 527991 h 1055981"/>
              <a:gd name="connsiteX3" fmla="*/ 527991 w 1055981"/>
              <a:gd name="connsiteY3" fmla="*/ 1055982 h 1055981"/>
              <a:gd name="connsiteX4" fmla="*/ 0 w 1055981"/>
              <a:gd name="connsiteY4" fmla="*/ 527991 h 105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981" h="1055981">
                <a:moveTo>
                  <a:pt x="0" y="527991"/>
                </a:moveTo>
                <a:cubicBezTo>
                  <a:pt x="0" y="236390"/>
                  <a:pt x="236390" y="0"/>
                  <a:pt x="527991" y="0"/>
                </a:cubicBezTo>
                <a:cubicBezTo>
                  <a:pt x="819592" y="0"/>
                  <a:pt x="1055982" y="236390"/>
                  <a:pt x="1055982" y="527991"/>
                </a:cubicBezTo>
                <a:cubicBezTo>
                  <a:pt x="1055982" y="819592"/>
                  <a:pt x="819592" y="1055982"/>
                  <a:pt x="527991" y="1055982"/>
                </a:cubicBezTo>
                <a:cubicBezTo>
                  <a:pt x="236390" y="1055982"/>
                  <a:pt x="0" y="819592"/>
                  <a:pt x="0" y="527991"/>
                </a:cubicBezTo>
                <a:close/>
              </a:path>
            </a:pathLst>
          </a:custGeom>
          <a:solidFill>
            <a:srgbClr val="009FE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645" tIns="154645" rIns="154645" bIns="154645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/>
              <a:t>55</a:t>
            </a:r>
            <a:r>
              <a:rPr lang="fr-FR" sz="1600" dirty="0"/>
              <a:t>%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249827" y="3834381"/>
            <a:ext cx="2354117" cy="921006"/>
            <a:chOff x="536607" y="855029"/>
            <a:chExt cx="1932220" cy="1080442"/>
          </a:xfrm>
        </p:grpSpPr>
        <p:sp>
          <p:nvSpPr>
            <p:cNvPr id="49" name="Forme libre 48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Secteur disciplinaire</a:t>
              </a:r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9/10</a:t>
              </a:r>
            </a:p>
          </p:txBody>
        </p:sp>
      </p:grpSp>
      <p:pic>
        <p:nvPicPr>
          <p:cNvPr id="51" name="Picture 2" descr="https://enquetessphinx.u-bordeaux.fr/ExportService/resources/EIRB-Fintoni/040f37f7-979f-0a47-07c7-10f5440a7cc7/0b1ffb07-1f80-41a6-b483-ee4d14bc490a/analysi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2" t="42143" r="40608" b="33160"/>
          <a:stretch/>
        </p:blipFill>
        <p:spPr bwMode="auto">
          <a:xfrm>
            <a:off x="5147578" y="3545291"/>
            <a:ext cx="1020668" cy="8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5405780" y="3893385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89%</a:t>
            </a:r>
          </a:p>
        </p:txBody>
      </p:sp>
      <p:pic>
        <p:nvPicPr>
          <p:cNvPr id="2050" name="Picture 2" descr="https://enquetessphinx.u-bordeaux.fr/ExportService/resources/EIRB-Fintoni/077e5069-db73-b4f1-7e84-19b1d139612b/d263140d-6986-49b1-9938-33fe7167fa0e/analysi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9" t="20845" r="23516" b="3575"/>
          <a:stretch/>
        </p:blipFill>
        <p:spPr bwMode="auto">
          <a:xfrm>
            <a:off x="5391573" y="732634"/>
            <a:ext cx="2919307" cy="270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74" y="2107888"/>
            <a:ext cx="282883" cy="2828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2" y="1431852"/>
            <a:ext cx="401098" cy="2661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2" y="1758820"/>
            <a:ext cx="407355" cy="2715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70" y="1168036"/>
            <a:ext cx="398845" cy="20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8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ENSEIRB-MATMECA</a:t>
            </a:r>
            <a:r>
              <a:rPr lang="fr-FR" dirty="0"/>
              <a:t>      Situation par promotion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963" y="781158"/>
            <a:ext cx="7886700" cy="403749"/>
          </a:xfrm>
        </p:spPr>
        <p:txBody>
          <a:bodyPr/>
          <a:lstStyle/>
          <a:p>
            <a:r>
              <a:rPr lang="fr-FR" sz="1800" b="0" dirty="0"/>
              <a:t>Étude 2023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23787"/>
              </p:ext>
            </p:extLst>
          </p:nvPr>
        </p:nvGraphicFramePr>
        <p:xfrm>
          <a:off x="724199" y="1150682"/>
          <a:ext cx="7734464" cy="1478478"/>
        </p:xfrm>
        <a:graphic>
          <a:graphicData uri="http://schemas.openxmlformats.org/drawingml/2006/table">
            <a:tbl>
              <a:tblPr firstRow="1" firstCol="1" bandRow="1"/>
              <a:tblGrid>
                <a:gridCol w="203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27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2022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2021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Emploi</a:t>
                      </a:r>
                      <a:endParaRPr lang="fr-FR" sz="1600" b="0" dirty="0">
                        <a:solidFill>
                          <a:srgbClr val="FF7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78,5%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82,2%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Thèse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8,1%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Poursuite d’études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Recherche d'emploi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Autre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13785"/>
              </p:ext>
            </p:extLst>
          </p:nvPr>
        </p:nvGraphicFramePr>
        <p:xfrm>
          <a:off x="724199" y="3070299"/>
          <a:ext cx="7734464" cy="1478478"/>
        </p:xfrm>
        <a:graphic>
          <a:graphicData uri="http://schemas.openxmlformats.org/drawingml/2006/table">
            <a:tbl>
              <a:tblPr firstRow="1" firstCol="1" bandRow="1"/>
              <a:tblGrid>
                <a:gridCol w="203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27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2021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2020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2019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Emploi</a:t>
                      </a:r>
                      <a:endParaRPr lang="fr-FR" sz="1600" b="0" dirty="0">
                        <a:solidFill>
                          <a:srgbClr val="FF7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84,7%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Thèse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11,8%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Poursuite d’études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Recherche d'emploi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Autre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571963" y="2670748"/>
            <a:ext cx="3758497" cy="40374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dirty="0"/>
              <a:t>Rappel Étude 2022</a:t>
            </a:r>
          </a:p>
        </p:txBody>
      </p:sp>
    </p:spTree>
    <p:extLst>
      <p:ext uri="{BB962C8B-B14F-4D97-AF65-F5344CB8AC3E}">
        <p14:creationId xmlns:p14="http://schemas.microsoft.com/office/powerpoint/2010/main" val="900454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ENSEIRB-MATMECA</a:t>
            </a:r>
            <a:r>
              <a:rPr lang="fr-FR" dirty="0"/>
              <a:t>     Promotion 2022 en emploi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249827" y="2823533"/>
            <a:ext cx="2354117" cy="921006"/>
            <a:chOff x="536607" y="855029"/>
            <a:chExt cx="1932220" cy="1080442"/>
          </a:xfrm>
        </p:grpSpPr>
        <p:sp>
          <p:nvSpPr>
            <p:cNvPr id="19" name="Forme libre 18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Salaire médian à l’embauche</a:t>
              </a:r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dirty="0"/>
                <a:t>39,7</a:t>
              </a:r>
              <a:r>
                <a:rPr lang="fr-FR" sz="1600" dirty="0"/>
                <a:t> k€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134613" y="3699406"/>
            <a:ext cx="3754299" cy="1055981"/>
            <a:chOff x="499996" y="884759"/>
            <a:chExt cx="5443056" cy="1501971"/>
          </a:xfrm>
        </p:grpSpPr>
        <p:sp>
          <p:nvSpPr>
            <p:cNvPr id="25" name="Forme libre 24"/>
            <p:cNvSpPr/>
            <p:nvPr/>
          </p:nvSpPr>
          <p:spPr>
            <a:xfrm>
              <a:off x="1381392" y="1330221"/>
              <a:ext cx="1583971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/>
                <a:t>Enjeux </a:t>
              </a:r>
              <a:r>
                <a:rPr lang="fr-FR" sz="1600" kern="1200" dirty="0" err="1"/>
                <a:t>RSE</a:t>
              </a:r>
              <a:endParaRPr lang="fr-FR" sz="1600" kern="1200" dirty="0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499996" y="884759"/>
              <a:ext cx="1055981" cy="1055981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17</a:t>
              </a:r>
              <a:r>
                <a:rPr lang="fr-FR" sz="1800" kern="1200" dirty="0"/>
                <a:t>%</a:t>
              </a:r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4021345" y="1330221"/>
              <a:ext cx="1921707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/>
                <a:t>Transition écologique</a:t>
              </a:r>
            </a:p>
          </p:txBody>
        </p:sp>
      </p:grpSp>
      <p:sp>
        <p:nvSpPr>
          <p:cNvPr id="37" name="Forme libre 36"/>
          <p:cNvSpPr/>
          <p:nvPr/>
        </p:nvSpPr>
        <p:spPr>
          <a:xfrm>
            <a:off x="2988675" y="1201282"/>
            <a:ext cx="2269961" cy="417761"/>
          </a:xfrm>
          <a:custGeom>
            <a:avLst/>
            <a:gdLst>
              <a:gd name="connsiteX0" fmla="*/ 0 w 2402978"/>
              <a:gd name="connsiteY0" fmla="*/ 0 h 489600"/>
              <a:gd name="connsiteX1" fmla="*/ 2402978 w 2402978"/>
              <a:gd name="connsiteY1" fmla="*/ 0 h 489600"/>
              <a:gd name="connsiteX2" fmla="*/ 2402978 w 2402978"/>
              <a:gd name="connsiteY2" fmla="*/ 489600 h 489600"/>
              <a:gd name="connsiteX3" fmla="*/ 0 w 2402978"/>
              <a:gd name="connsiteY3" fmla="*/ 489600 h 489600"/>
              <a:gd name="connsiteX4" fmla="*/ 0 w 2402978"/>
              <a:gd name="connsiteY4" fmla="*/ 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489600">
                <a:moveTo>
                  <a:pt x="0" y="0"/>
                </a:moveTo>
                <a:lnTo>
                  <a:pt x="2402978" y="0"/>
                </a:lnTo>
                <a:lnTo>
                  <a:pt x="2402978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Détails emploi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2988676" y="1619043"/>
            <a:ext cx="2269960" cy="1396911"/>
          </a:xfrm>
          <a:custGeom>
            <a:avLst/>
            <a:gdLst>
              <a:gd name="connsiteX0" fmla="*/ 0 w 2402978"/>
              <a:gd name="connsiteY0" fmla="*/ 0 h 979965"/>
              <a:gd name="connsiteX1" fmla="*/ 2402978 w 2402978"/>
              <a:gd name="connsiteY1" fmla="*/ 0 h 979965"/>
              <a:gd name="connsiteX2" fmla="*/ 2402978 w 2402978"/>
              <a:gd name="connsiteY2" fmla="*/ 979965 h 979965"/>
              <a:gd name="connsiteX3" fmla="*/ 0 w 2402978"/>
              <a:gd name="connsiteY3" fmla="*/ 979965 h 979965"/>
              <a:gd name="connsiteX4" fmla="*/ 0 w 2402978"/>
              <a:gd name="connsiteY4" fmla="*/ 0 h 97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979965">
                <a:moveTo>
                  <a:pt x="0" y="0"/>
                </a:moveTo>
                <a:lnTo>
                  <a:pt x="2402978" y="0"/>
                </a:lnTo>
                <a:lnTo>
                  <a:pt x="2402978" y="979965"/>
                </a:lnTo>
                <a:lnTo>
                  <a:pt x="0" y="979965"/>
                </a:lnTo>
                <a:lnTo>
                  <a:pt x="0" y="0"/>
                </a:lnTo>
                <a:close/>
              </a:path>
            </a:pathLst>
          </a:custGeom>
          <a:solidFill>
            <a:srgbClr val="007970">
              <a:tint val="40000"/>
              <a:alpha val="90000"/>
              <a:hueOff val="1416087"/>
              <a:satOff val="13273"/>
              <a:lumOff val="1727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2A2E4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 CDI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2A2E4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99% Cadre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(France)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92% secteur privé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67% GE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3 créations d’</a:t>
            </a:r>
            <a:r>
              <a:rPr lang="fr-FR" sz="1600" kern="0" dirty="0" err="1">
                <a:latin typeface="Calibri" panose="020F0502020204030204"/>
              </a:rPr>
              <a:t>entrep</a:t>
            </a:r>
            <a:r>
              <a:rPr lang="fr-FR" sz="1600" kern="0" dirty="0">
                <a:latin typeface="Calibri" panose="020F0502020204030204"/>
              </a:rPr>
              <a:t>.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258197" y="1815712"/>
            <a:ext cx="2354117" cy="921006"/>
            <a:chOff x="536607" y="855029"/>
            <a:chExt cx="1932220" cy="1080442"/>
          </a:xfrm>
        </p:grpSpPr>
        <p:sp>
          <p:nvSpPr>
            <p:cNvPr id="43" name="Forme libre 42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Entreprise de </a:t>
              </a:r>
              <a:r>
                <a:rPr lang="fr-FR" sz="1600" dirty="0" err="1"/>
                <a:t>PFE</a:t>
              </a:r>
              <a:endParaRPr lang="fr-FR" sz="16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dirty="0"/>
                <a:t>41 </a:t>
              </a:r>
              <a:r>
                <a:rPr lang="fr-FR" sz="1600" dirty="0"/>
                <a:t>  %</a:t>
              </a:r>
            </a:p>
          </p:txBody>
        </p:sp>
      </p:grpSp>
      <p:sp>
        <p:nvSpPr>
          <p:cNvPr id="46" name="Forme libre 45"/>
          <p:cNvSpPr/>
          <p:nvPr/>
        </p:nvSpPr>
        <p:spPr>
          <a:xfrm>
            <a:off x="751888" y="1201282"/>
            <a:ext cx="1860426" cy="530642"/>
          </a:xfrm>
          <a:custGeom>
            <a:avLst/>
            <a:gdLst>
              <a:gd name="connsiteX0" fmla="*/ 0 w 1583971"/>
              <a:gd name="connsiteY0" fmla="*/ 0 h 1056509"/>
              <a:gd name="connsiteX1" fmla="*/ 1583971 w 1583971"/>
              <a:gd name="connsiteY1" fmla="*/ 0 h 1056509"/>
              <a:gd name="connsiteX2" fmla="*/ 1583971 w 1583971"/>
              <a:gd name="connsiteY2" fmla="*/ 1056509 h 1056509"/>
              <a:gd name="connsiteX3" fmla="*/ 0 w 1583971"/>
              <a:gd name="connsiteY3" fmla="*/ 1056509 h 1056509"/>
              <a:gd name="connsiteX4" fmla="*/ 0 w 1583971"/>
              <a:gd name="connsiteY4" fmla="*/ 0 h 10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971" h="1056509">
                <a:moveTo>
                  <a:pt x="0" y="0"/>
                </a:moveTo>
                <a:lnTo>
                  <a:pt x="1583971" y="0"/>
                </a:lnTo>
                <a:lnTo>
                  <a:pt x="1583971" y="1056509"/>
                </a:lnTo>
                <a:lnTo>
                  <a:pt x="0" y="10565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436" tIns="128016" rIns="128015" bIns="128016" numCol="1" spcCol="1270" anchor="ctr" anchorCtr="0">
            <a:noAutofit/>
          </a:bodyPr>
          <a:lstStyle/>
          <a:p>
            <a:pPr defTabSz="8000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En emploi avant le diplôme</a:t>
            </a:r>
          </a:p>
        </p:txBody>
      </p:sp>
      <p:sp>
        <p:nvSpPr>
          <p:cNvPr id="47" name="Forme libre 46"/>
          <p:cNvSpPr/>
          <p:nvPr/>
        </p:nvSpPr>
        <p:spPr>
          <a:xfrm>
            <a:off x="258197" y="737752"/>
            <a:ext cx="769259" cy="729713"/>
          </a:xfrm>
          <a:custGeom>
            <a:avLst/>
            <a:gdLst>
              <a:gd name="connsiteX0" fmla="*/ 0 w 1055981"/>
              <a:gd name="connsiteY0" fmla="*/ 527991 h 1055981"/>
              <a:gd name="connsiteX1" fmla="*/ 527991 w 1055981"/>
              <a:gd name="connsiteY1" fmla="*/ 0 h 1055981"/>
              <a:gd name="connsiteX2" fmla="*/ 1055982 w 1055981"/>
              <a:gd name="connsiteY2" fmla="*/ 527991 h 1055981"/>
              <a:gd name="connsiteX3" fmla="*/ 527991 w 1055981"/>
              <a:gd name="connsiteY3" fmla="*/ 1055982 h 1055981"/>
              <a:gd name="connsiteX4" fmla="*/ 0 w 1055981"/>
              <a:gd name="connsiteY4" fmla="*/ 527991 h 105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981" h="1055981">
                <a:moveTo>
                  <a:pt x="0" y="527991"/>
                </a:moveTo>
                <a:cubicBezTo>
                  <a:pt x="0" y="236390"/>
                  <a:pt x="236390" y="0"/>
                  <a:pt x="527991" y="0"/>
                </a:cubicBezTo>
                <a:cubicBezTo>
                  <a:pt x="819592" y="0"/>
                  <a:pt x="1055982" y="236390"/>
                  <a:pt x="1055982" y="527991"/>
                </a:cubicBezTo>
                <a:cubicBezTo>
                  <a:pt x="1055982" y="819592"/>
                  <a:pt x="819592" y="1055982"/>
                  <a:pt x="527991" y="1055982"/>
                </a:cubicBezTo>
                <a:cubicBezTo>
                  <a:pt x="236390" y="1055982"/>
                  <a:pt x="0" y="819592"/>
                  <a:pt x="0" y="527991"/>
                </a:cubicBezTo>
                <a:close/>
              </a:path>
            </a:pathLst>
          </a:custGeom>
          <a:solidFill>
            <a:srgbClr val="009FE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645" tIns="154645" rIns="154645" bIns="154645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dirty="0"/>
              <a:t>67,5</a:t>
            </a:r>
            <a:r>
              <a:rPr lang="fr-FR" sz="1600" dirty="0"/>
              <a:t>%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249827" y="3834381"/>
            <a:ext cx="2354117" cy="921006"/>
            <a:chOff x="536607" y="855029"/>
            <a:chExt cx="1932220" cy="1080442"/>
          </a:xfrm>
        </p:grpSpPr>
        <p:sp>
          <p:nvSpPr>
            <p:cNvPr id="49" name="Forme libre 48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Secteur disciplinaire</a:t>
              </a:r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8/10</a:t>
              </a:r>
            </a:p>
          </p:txBody>
        </p:sp>
      </p:grpSp>
      <p:pic>
        <p:nvPicPr>
          <p:cNvPr id="51" name="Picture 2" descr="https://enquetessphinx.u-bordeaux.fr/ExportService/resources/EIRB-Fintoni/040f37f7-979f-0a47-07c7-10f5440a7cc7/0b1ffb07-1f80-41a6-b483-ee4d14bc490a/analysi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2" t="42143" r="40608" b="33160"/>
          <a:stretch/>
        </p:blipFill>
        <p:spPr bwMode="auto">
          <a:xfrm>
            <a:off x="5127254" y="3553246"/>
            <a:ext cx="1020668" cy="8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5385456" y="390134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73%</a:t>
            </a:r>
          </a:p>
        </p:txBody>
      </p:sp>
      <p:pic>
        <p:nvPicPr>
          <p:cNvPr id="4" name="Picture 2" descr="https://enquetessphinx.u-bordeaux.fr/ExportService/resources/EIRB-Fintoni/8ccaccf5-5413-3e00-0ca7-1f9c47860029/0f4eb6b7-cc4d-4613-8c7e-a40c85a8be0b/analysi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t="20785" r="23380" b="2212"/>
          <a:stretch/>
        </p:blipFill>
        <p:spPr bwMode="auto">
          <a:xfrm>
            <a:off x="5258636" y="919916"/>
            <a:ext cx="2671210" cy="249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85" y="2055842"/>
            <a:ext cx="398845" cy="2003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82" y="1456983"/>
            <a:ext cx="395248" cy="2476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84" y="1749906"/>
            <a:ext cx="395249" cy="2634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14" y="2298588"/>
            <a:ext cx="395836" cy="2638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82" y="2604915"/>
            <a:ext cx="383510" cy="2022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82" y="2851473"/>
            <a:ext cx="383510" cy="2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8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/>
          <a:lstStyle/>
          <a:p>
            <a:r>
              <a:rPr lang="fr-FR" dirty="0"/>
              <a:t>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8833" y="1005261"/>
            <a:ext cx="7886700" cy="3351212"/>
          </a:xfrm>
        </p:spPr>
        <p:txBody>
          <a:bodyPr/>
          <a:lstStyle/>
          <a:p>
            <a:r>
              <a:rPr lang="fr-FR" sz="1800" b="0" dirty="0"/>
              <a:t>Réalisation commune de l’enquête annuelle 1</a:t>
            </a:r>
            <a:r>
              <a:rPr lang="fr-FR" sz="1800" b="0" baseline="30000" dirty="0"/>
              <a:t>er</a:t>
            </a:r>
            <a:r>
              <a:rPr lang="fr-FR" sz="1800" b="0" dirty="0"/>
              <a:t> emploi pour toutes les écoles de Bordeaux </a:t>
            </a:r>
            <a:r>
              <a:rPr lang="fr-FR" sz="1800" b="0" dirty="0" err="1"/>
              <a:t>INP</a:t>
            </a:r>
            <a:r>
              <a:rPr lang="fr-FR" sz="1800" b="0" dirty="0"/>
              <a:t> hors </a:t>
            </a:r>
            <a:r>
              <a:rPr lang="fr-FR" sz="1800" b="0" dirty="0" err="1"/>
              <a:t>ENSTBB</a:t>
            </a:r>
            <a:endParaRPr lang="fr-FR" sz="1800" b="0" dirty="0"/>
          </a:p>
          <a:p>
            <a:endParaRPr lang="fr-FR" sz="1000" b="0" dirty="0"/>
          </a:p>
          <a:p>
            <a:r>
              <a:rPr lang="fr-FR" sz="1800" b="0" dirty="0"/>
              <a:t>Base commune aux écoles membre du CT2E (Observatoire Régional Université)</a:t>
            </a:r>
          </a:p>
          <a:p>
            <a:pPr marL="6350" indent="0">
              <a:buNone/>
            </a:pPr>
            <a:endParaRPr lang="fr-FR" sz="1000" dirty="0"/>
          </a:p>
          <a:p>
            <a:r>
              <a:rPr lang="fr-FR" sz="1800" b="0" dirty="0"/>
              <a:t>Période de collecte des informations : mi-janvier / début mars 2023</a:t>
            </a:r>
          </a:p>
          <a:p>
            <a:endParaRPr lang="fr-FR" sz="1000" b="0" dirty="0"/>
          </a:p>
          <a:p>
            <a:r>
              <a:rPr lang="fr-FR" sz="1800" b="0" dirty="0"/>
              <a:t>3 promotions observées en Janvier 2023</a:t>
            </a:r>
          </a:p>
          <a:p>
            <a:pPr lvl="1"/>
            <a:endParaRPr lang="fr-FR" dirty="0"/>
          </a:p>
          <a:p>
            <a:pPr marL="1795463" lvl="1" indent="-169863"/>
            <a:r>
              <a:rPr lang="fr-FR" dirty="0"/>
              <a:t>2049	         enquêtés</a:t>
            </a:r>
          </a:p>
          <a:p>
            <a:pPr marL="342891" lvl="1" indent="0">
              <a:buNone/>
            </a:pPr>
            <a:endParaRPr lang="fr-FR" dirty="0"/>
          </a:p>
          <a:p>
            <a:pPr marL="1795463" lvl="1" indent="-169863"/>
            <a:r>
              <a:rPr lang="fr-FR" dirty="0"/>
              <a:t>79% de taux de participation</a:t>
            </a:r>
          </a:p>
          <a:p>
            <a:pPr marL="342891" lvl="1" indent="0">
              <a:buNone/>
            </a:pPr>
            <a:endParaRPr lang="fr-FR" dirty="0"/>
          </a:p>
          <a:p>
            <a:pPr marL="342891" lvl="1" indent="0">
              <a:buNone/>
            </a:pPr>
            <a:endParaRPr lang="fr-FR" dirty="0"/>
          </a:p>
        </p:txBody>
      </p:sp>
      <p:pic>
        <p:nvPicPr>
          <p:cNvPr id="4" name="Picture 3" descr="https://enquetessphinx.u-bordeaux.fr/ExportService/resources/EIRB-Fintoni/dl/_77724885-3f83-4cb6-9838-a52370c7ed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39" y="3388447"/>
            <a:ext cx="801279" cy="8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quetessphinx.u-bordeaux.fr/ExportService/resources/EIRB-Fintoni/dl/_cf1fe876-557e-4580-bdd7-d3b22c6139b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33" y="3810626"/>
            <a:ext cx="829806" cy="8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51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>
            <a:normAutofit/>
          </a:bodyPr>
          <a:lstStyle/>
          <a:p>
            <a:r>
              <a:rPr lang="fr-FR" dirty="0" err="1"/>
              <a:t>ENSMAC</a:t>
            </a:r>
            <a:r>
              <a:rPr lang="fr-FR" dirty="0"/>
              <a:t>      Situation par promotion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963" y="790845"/>
            <a:ext cx="7886700" cy="403749"/>
          </a:xfrm>
        </p:spPr>
        <p:txBody>
          <a:bodyPr/>
          <a:lstStyle/>
          <a:p>
            <a:r>
              <a:rPr lang="fr-FR" sz="1800" b="0" dirty="0"/>
              <a:t>Étude 2023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384574"/>
              </p:ext>
            </p:extLst>
          </p:nvPr>
        </p:nvGraphicFramePr>
        <p:xfrm>
          <a:off x="724199" y="1150682"/>
          <a:ext cx="7734464" cy="1478478"/>
        </p:xfrm>
        <a:graphic>
          <a:graphicData uri="http://schemas.openxmlformats.org/drawingml/2006/table">
            <a:tbl>
              <a:tblPr firstRow="1" firstCol="1" bandRow="1"/>
              <a:tblGrid>
                <a:gridCol w="203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27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2022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2021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Emploi</a:t>
                      </a:r>
                      <a:endParaRPr lang="fr-FR" sz="1600" b="0" dirty="0">
                        <a:solidFill>
                          <a:srgbClr val="FF7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64,8%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62,9%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Thèse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26,7%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Poursuite d’études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Recherche d'emploi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13,1%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Autre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97687"/>
              </p:ext>
            </p:extLst>
          </p:nvPr>
        </p:nvGraphicFramePr>
        <p:xfrm>
          <a:off x="724199" y="3070299"/>
          <a:ext cx="7734464" cy="1478478"/>
        </p:xfrm>
        <a:graphic>
          <a:graphicData uri="http://schemas.openxmlformats.org/drawingml/2006/table">
            <a:tbl>
              <a:tblPr firstRow="1" firstCol="1" bandRow="1"/>
              <a:tblGrid>
                <a:gridCol w="203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27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2021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2020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2019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Emploi</a:t>
                      </a:r>
                      <a:endParaRPr lang="fr-FR" sz="1600" b="0" dirty="0">
                        <a:solidFill>
                          <a:srgbClr val="FF7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63,8%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Thèse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17,9%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Poursuite d’études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Recherche d'emploi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12,1%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Autre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571963" y="2670748"/>
            <a:ext cx="3758497" cy="40374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dirty="0"/>
              <a:t>Rappel Étude 2022</a:t>
            </a:r>
          </a:p>
        </p:txBody>
      </p:sp>
    </p:spTree>
    <p:extLst>
      <p:ext uri="{BB962C8B-B14F-4D97-AF65-F5344CB8AC3E}">
        <p14:creationId xmlns:p14="http://schemas.microsoft.com/office/powerpoint/2010/main" val="1679547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/>
          <a:lstStyle/>
          <a:p>
            <a:r>
              <a:rPr lang="fr-FR" dirty="0" err="1"/>
              <a:t>ENSMAC</a:t>
            </a:r>
            <a:r>
              <a:rPr lang="fr-FR" dirty="0"/>
              <a:t>     Promotion 2022 en emploi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249827" y="2823533"/>
            <a:ext cx="2354117" cy="921006"/>
            <a:chOff x="536607" y="855029"/>
            <a:chExt cx="1932220" cy="1080442"/>
          </a:xfrm>
        </p:grpSpPr>
        <p:sp>
          <p:nvSpPr>
            <p:cNvPr id="19" name="Forme libre 18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Salaire médian à l’embauche</a:t>
              </a:r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36 k€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203510" y="3711903"/>
            <a:ext cx="3754299" cy="1055981"/>
            <a:chOff x="499996" y="884759"/>
            <a:chExt cx="5443056" cy="1501971"/>
          </a:xfrm>
        </p:grpSpPr>
        <p:sp>
          <p:nvSpPr>
            <p:cNvPr id="25" name="Forme libre 24"/>
            <p:cNvSpPr/>
            <p:nvPr/>
          </p:nvSpPr>
          <p:spPr>
            <a:xfrm>
              <a:off x="1381392" y="1330221"/>
              <a:ext cx="1583971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/>
                <a:t>Enjeux </a:t>
              </a:r>
              <a:r>
                <a:rPr lang="fr-FR" sz="1600" kern="1200" dirty="0" err="1"/>
                <a:t>RSE</a:t>
              </a:r>
              <a:endParaRPr lang="fr-FR" sz="1600" kern="1200" dirty="0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499996" y="884759"/>
              <a:ext cx="1055981" cy="1055981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39</a:t>
              </a:r>
              <a:r>
                <a:rPr lang="fr-FR" sz="1600" kern="1200" dirty="0"/>
                <a:t>%</a:t>
              </a:r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4021345" y="1330221"/>
              <a:ext cx="1921707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/>
                <a:t>Transition écologique</a:t>
              </a:r>
            </a:p>
          </p:txBody>
        </p:sp>
      </p:grpSp>
      <p:sp>
        <p:nvSpPr>
          <p:cNvPr id="37" name="Forme libre 36"/>
          <p:cNvSpPr/>
          <p:nvPr/>
        </p:nvSpPr>
        <p:spPr>
          <a:xfrm>
            <a:off x="3077762" y="1201282"/>
            <a:ext cx="2269961" cy="417761"/>
          </a:xfrm>
          <a:custGeom>
            <a:avLst/>
            <a:gdLst>
              <a:gd name="connsiteX0" fmla="*/ 0 w 2402978"/>
              <a:gd name="connsiteY0" fmla="*/ 0 h 489600"/>
              <a:gd name="connsiteX1" fmla="*/ 2402978 w 2402978"/>
              <a:gd name="connsiteY1" fmla="*/ 0 h 489600"/>
              <a:gd name="connsiteX2" fmla="*/ 2402978 w 2402978"/>
              <a:gd name="connsiteY2" fmla="*/ 489600 h 489600"/>
              <a:gd name="connsiteX3" fmla="*/ 0 w 2402978"/>
              <a:gd name="connsiteY3" fmla="*/ 489600 h 489600"/>
              <a:gd name="connsiteX4" fmla="*/ 0 w 2402978"/>
              <a:gd name="connsiteY4" fmla="*/ 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489600">
                <a:moveTo>
                  <a:pt x="0" y="0"/>
                </a:moveTo>
                <a:lnTo>
                  <a:pt x="2402978" y="0"/>
                </a:lnTo>
                <a:lnTo>
                  <a:pt x="2402978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Détails emploi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3077762" y="1631277"/>
            <a:ext cx="2269960" cy="1396911"/>
          </a:xfrm>
          <a:custGeom>
            <a:avLst/>
            <a:gdLst>
              <a:gd name="connsiteX0" fmla="*/ 0 w 2402978"/>
              <a:gd name="connsiteY0" fmla="*/ 0 h 979965"/>
              <a:gd name="connsiteX1" fmla="*/ 2402978 w 2402978"/>
              <a:gd name="connsiteY1" fmla="*/ 0 h 979965"/>
              <a:gd name="connsiteX2" fmla="*/ 2402978 w 2402978"/>
              <a:gd name="connsiteY2" fmla="*/ 979965 h 979965"/>
              <a:gd name="connsiteX3" fmla="*/ 0 w 2402978"/>
              <a:gd name="connsiteY3" fmla="*/ 979965 h 979965"/>
              <a:gd name="connsiteX4" fmla="*/ 0 w 2402978"/>
              <a:gd name="connsiteY4" fmla="*/ 0 h 97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979965">
                <a:moveTo>
                  <a:pt x="0" y="0"/>
                </a:moveTo>
                <a:lnTo>
                  <a:pt x="2402978" y="0"/>
                </a:lnTo>
                <a:lnTo>
                  <a:pt x="2402978" y="979965"/>
                </a:lnTo>
                <a:lnTo>
                  <a:pt x="0" y="9799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2A2E4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69% CDI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2A2E4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83% Cadre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(France)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91% secteur privé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52% GE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3 créations d’</a:t>
            </a:r>
            <a:r>
              <a:rPr lang="fr-FR" sz="1600" kern="0" dirty="0" err="1">
                <a:latin typeface="Calibri" panose="020F0502020204030204"/>
              </a:rPr>
              <a:t>entrepr</a:t>
            </a:r>
            <a:r>
              <a:rPr lang="fr-FR" sz="1600" kern="0" dirty="0">
                <a:latin typeface="Calibri" panose="020F0502020204030204"/>
              </a:rPr>
              <a:t>.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258197" y="1815712"/>
            <a:ext cx="2354117" cy="921006"/>
            <a:chOff x="536607" y="855029"/>
            <a:chExt cx="1932220" cy="1080442"/>
          </a:xfrm>
        </p:grpSpPr>
        <p:sp>
          <p:nvSpPr>
            <p:cNvPr id="43" name="Forme libre 42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Entreprise de </a:t>
              </a:r>
              <a:r>
                <a:rPr lang="fr-FR" sz="1600" dirty="0" err="1"/>
                <a:t>PFE</a:t>
              </a:r>
              <a:endParaRPr lang="fr-FR" sz="16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20%</a:t>
              </a:r>
            </a:p>
          </p:txBody>
        </p:sp>
      </p:grpSp>
      <p:sp>
        <p:nvSpPr>
          <p:cNvPr id="46" name="Forme libre 45"/>
          <p:cNvSpPr/>
          <p:nvPr/>
        </p:nvSpPr>
        <p:spPr>
          <a:xfrm>
            <a:off x="751888" y="1201282"/>
            <a:ext cx="1860426" cy="530642"/>
          </a:xfrm>
          <a:custGeom>
            <a:avLst/>
            <a:gdLst>
              <a:gd name="connsiteX0" fmla="*/ 0 w 1583971"/>
              <a:gd name="connsiteY0" fmla="*/ 0 h 1056509"/>
              <a:gd name="connsiteX1" fmla="*/ 1583971 w 1583971"/>
              <a:gd name="connsiteY1" fmla="*/ 0 h 1056509"/>
              <a:gd name="connsiteX2" fmla="*/ 1583971 w 1583971"/>
              <a:gd name="connsiteY2" fmla="*/ 1056509 h 1056509"/>
              <a:gd name="connsiteX3" fmla="*/ 0 w 1583971"/>
              <a:gd name="connsiteY3" fmla="*/ 1056509 h 1056509"/>
              <a:gd name="connsiteX4" fmla="*/ 0 w 1583971"/>
              <a:gd name="connsiteY4" fmla="*/ 0 h 10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971" h="1056509">
                <a:moveTo>
                  <a:pt x="0" y="0"/>
                </a:moveTo>
                <a:lnTo>
                  <a:pt x="1583971" y="0"/>
                </a:lnTo>
                <a:lnTo>
                  <a:pt x="1583971" y="1056509"/>
                </a:lnTo>
                <a:lnTo>
                  <a:pt x="0" y="10565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436" tIns="128016" rIns="128015" bIns="128016" numCol="1" spcCol="1270" anchor="ctr" anchorCtr="0">
            <a:noAutofit/>
          </a:bodyPr>
          <a:lstStyle/>
          <a:p>
            <a:pPr defTabSz="8000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En emploi avant le diplôme</a:t>
            </a:r>
          </a:p>
        </p:txBody>
      </p:sp>
      <p:sp>
        <p:nvSpPr>
          <p:cNvPr id="47" name="Forme libre 46"/>
          <p:cNvSpPr/>
          <p:nvPr/>
        </p:nvSpPr>
        <p:spPr>
          <a:xfrm>
            <a:off x="258197" y="737752"/>
            <a:ext cx="769259" cy="729713"/>
          </a:xfrm>
          <a:custGeom>
            <a:avLst/>
            <a:gdLst>
              <a:gd name="connsiteX0" fmla="*/ 0 w 1055981"/>
              <a:gd name="connsiteY0" fmla="*/ 527991 h 1055981"/>
              <a:gd name="connsiteX1" fmla="*/ 527991 w 1055981"/>
              <a:gd name="connsiteY1" fmla="*/ 0 h 1055981"/>
              <a:gd name="connsiteX2" fmla="*/ 1055982 w 1055981"/>
              <a:gd name="connsiteY2" fmla="*/ 527991 h 1055981"/>
              <a:gd name="connsiteX3" fmla="*/ 527991 w 1055981"/>
              <a:gd name="connsiteY3" fmla="*/ 1055982 h 1055981"/>
              <a:gd name="connsiteX4" fmla="*/ 0 w 1055981"/>
              <a:gd name="connsiteY4" fmla="*/ 527991 h 105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981" h="1055981">
                <a:moveTo>
                  <a:pt x="0" y="527991"/>
                </a:moveTo>
                <a:cubicBezTo>
                  <a:pt x="0" y="236390"/>
                  <a:pt x="236390" y="0"/>
                  <a:pt x="527991" y="0"/>
                </a:cubicBezTo>
                <a:cubicBezTo>
                  <a:pt x="819592" y="0"/>
                  <a:pt x="1055982" y="236390"/>
                  <a:pt x="1055982" y="527991"/>
                </a:cubicBezTo>
                <a:cubicBezTo>
                  <a:pt x="1055982" y="819592"/>
                  <a:pt x="819592" y="1055982"/>
                  <a:pt x="527991" y="1055982"/>
                </a:cubicBezTo>
                <a:cubicBezTo>
                  <a:pt x="236390" y="1055982"/>
                  <a:pt x="0" y="819592"/>
                  <a:pt x="0" y="527991"/>
                </a:cubicBezTo>
                <a:close/>
              </a:path>
            </a:pathLst>
          </a:custGeom>
          <a:solidFill>
            <a:srgbClr val="009FE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645" tIns="154645" rIns="154645" bIns="154645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53%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249827" y="3834381"/>
            <a:ext cx="2354117" cy="921006"/>
            <a:chOff x="536607" y="855029"/>
            <a:chExt cx="1932220" cy="1080442"/>
          </a:xfrm>
        </p:grpSpPr>
        <p:sp>
          <p:nvSpPr>
            <p:cNvPr id="49" name="Forme libre 48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Secteur disciplinaire</a:t>
              </a:r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8/10</a:t>
              </a:r>
            </a:p>
          </p:txBody>
        </p:sp>
      </p:grpSp>
      <p:pic>
        <p:nvPicPr>
          <p:cNvPr id="51" name="Picture 2" descr="https://enquetessphinx.u-bordeaux.fr/ExportService/resources/EIRB-Fintoni/040f37f7-979f-0a47-07c7-10f5440a7cc7/0b1ffb07-1f80-41a6-b483-ee4d14bc490a/analysi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2" t="42143" r="40608" b="33160"/>
          <a:stretch/>
        </p:blipFill>
        <p:spPr bwMode="auto">
          <a:xfrm>
            <a:off x="5178430" y="3553246"/>
            <a:ext cx="1020668" cy="8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5476724" y="3886103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83%</a:t>
            </a:r>
          </a:p>
        </p:txBody>
      </p:sp>
      <p:pic>
        <p:nvPicPr>
          <p:cNvPr id="1034" name="Picture 10" descr="https://enquetessphinx.u-bordeaux.fr/ExportService/resources/EIRB-Fintoni/8ccaccf5-5413-3e00-0ca7-1f9c47860029/bf99d636-5ffe-4802-b59f-4cdae905f00f/analysi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 t="21105" r="23052" b="2705"/>
          <a:stretch/>
        </p:blipFill>
        <p:spPr bwMode="auto">
          <a:xfrm>
            <a:off x="5459201" y="910638"/>
            <a:ext cx="2910050" cy="26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67" y="1446920"/>
            <a:ext cx="415057" cy="27670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66" y="1772509"/>
            <a:ext cx="411458" cy="2169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67" y="2057529"/>
            <a:ext cx="398145" cy="264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66" y="2409876"/>
            <a:ext cx="407358" cy="2444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67" y="2739817"/>
            <a:ext cx="415057" cy="4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3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/>
          <a:lstStyle/>
          <a:p>
            <a:r>
              <a:rPr lang="fr-FR" dirty="0" err="1"/>
              <a:t>ENSPIMA</a:t>
            </a:r>
            <a:r>
              <a:rPr lang="fr-FR" dirty="0"/>
              <a:t>      Situation par promotion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9602" y="794960"/>
            <a:ext cx="7886700" cy="403749"/>
          </a:xfrm>
        </p:spPr>
        <p:txBody>
          <a:bodyPr/>
          <a:lstStyle/>
          <a:p>
            <a:r>
              <a:rPr lang="fr-FR" sz="1800" b="0" dirty="0"/>
              <a:t>Étude 2023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532604"/>
              </p:ext>
            </p:extLst>
          </p:nvPr>
        </p:nvGraphicFramePr>
        <p:xfrm>
          <a:off x="2069673" y="1392345"/>
          <a:ext cx="4019305" cy="1478478"/>
        </p:xfrm>
        <a:graphic>
          <a:graphicData uri="http://schemas.openxmlformats.org/drawingml/2006/table">
            <a:tbl>
              <a:tblPr firstRow="1" firstCol="1" bandRow="1"/>
              <a:tblGrid>
                <a:gridCol w="203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2022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Emploi</a:t>
                      </a:r>
                      <a:endParaRPr lang="fr-FR" sz="1600" b="0" dirty="0">
                        <a:solidFill>
                          <a:srgbClr val="FF7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64% </a:t>
                      </a:r>
                      <a:r>
                        <a:rPr lang="fr-FR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(9)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Thèse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Poursuite d’études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36% </a:t>
                      </a:r>
                      <a:r>
                        <a:rPr lang="fr-FR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Recherche d'emploi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Autre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348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/>
          <a:lstStyle/>
          <a:p>
            <a:r>
              <a:rPr lang="fr-FR" dirty="0" err="1"/>
              <a:t>ENSPIMA</a:t>
            </a:r>
            <a:r>
              <a:rPr lang="fr-FR" dirty="0"/>
              <a:t>     Promotion 2022 en emploi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249827" y="2823533"/>
            <a:ext cx="2354117" cy="921006"/>
            <a:chOff x="536607" y="855029"/>
            <a:chExt cx="1932220" cy="1080442"/>
          </a:xfrm>
        </p:grpSpPr>
        <p:sp>
          <p:nvSpPr>
            <p:cNvPr id="19" name="Forme libre 18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Salaire médian à l’embauche</a:t>
              </a:r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dirty="0"/>
                <a:t>38,6</a:t>
              </a:r>
              <a:r>
                <a:rPr lang="fr-FR" sz="1600" dirty="0"/>
                <a:t> k€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829817" y="3699406"/>
            <a:ext cx="3754299" cy="1055981"/>
            <a:chOff x="499996" y="884759"/>
            <a:chExt cx="5443056" cy="1501971"/>
          </a:xfrm>
        </p:grpSpPr>
        <p:sp>
          <p:nvSpPr>
            <p:cNvPr id="25" name="Forme libre 24"/>
            <p:cNvSpPr/>
            <p:nvPr/>
          </p:nvSpPr>
          <p:spPr>
            <a:xfrm>
              <a:off x="1381392" y="1330221"/>
              <a:ext cx="1583971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/>
                <a:t>Enjeux </a:t>
              </a:r>
              <a:r>
                <a:rPr lang="fr-FR" sz="1600" kern="1200" dirty="0" err="1"/>
                <a:t>RSE</a:t>
              </a:r>
              <a:endParaRPr lang="fr-FR" sz="1600" kern="1200" dirty="0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499996" y="884759"/>
              <a:ext cx="1055981" cy="1055981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25</a:t>
              </a:r>
              <a:r>
                <a:rPr lang="fr-FR" sz="1800" kern="1200" dirty="0"/>
                <a:t>%</a:t>
              </a:r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4021345" y="1330221"/>
              <a:ext cx="1921707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/>
                <a:t>Transition écologique</a:t>
              </a:r>
            </a:p>
          </p:txBody>
        </p:sp>
      </p:grpSp>
      <p:sp>
        <p:nvSpPr>
          <p:cNvPr id="37" name="Forme libre 36"/>
          <p:cNvSpPr/>
          <p:nvPr/>
        </p:nvSpPr>
        <p:spPr>
          <a:xfrm>
            <a:off x="3025620" y="1208351"/>
            <a:ext cx="2269961" cy="417761"/>
          </a:xfrm>
          <a:custGeom>
            <a:avLst/>
            <a:gdLst>
              <a:gd name="connsiteX0" fmla="*/ 0 w 2402978"/>
              <a:gd name="connsiteY0" fmla="*/ 0 h 489600"/>
              <a:gd name="connsiteX1" fmla="*/ 2402978 w 2402978"/>
              <a:gd name="connsiteY1" fmla="*/ 0 h 489600"/>
              <a:gd name="connsiteX2" fmla="*/ 2402978 w 2402978"/>
              <a:gd name="connsiteY2" fmla="*/ 489600 h 489600"/>
              <a:gd name="connsiteX3" fmla="*/ 0 w 2402978"/>
              <a:gd name="connsiteY3" fmla="*/ 489600 h 489600"/>
              <a:gd name="connsiteX4" fmla="*/ 0 w 2402978"/>
              <a:gd name="connsiteY4" fmla="*/ 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489600">
                <a:moveTo>
                  <a:pt x="0" y="0"/>
                </a:moveTo>
                <a:lnTo>
                  <a:pt x="2402978" y="0"/>
                </a:lnTo>
                <a:lnTo>
                  <a:pt x="2402978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0BBB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Détails emploi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3025621" y="1626112"/>
            <a:ext cx="2269960" cy="1396911"/>
          </a:xfrm>
          <a:custGeom>
            <a:avLst/>
            <a:gdLst>
              <a:gd name="connsiteX0" fmla="*/ 0 w 2402978"/>
              <a:gd name="connsiteY0" fmla="*/ 0 h 979965"/>
              <a:gd name="connsiteX1" fmla="*/ 2402978 w 2402978"/>
              <a:gd name="connsiteY1" fmla="*/ 0 h 979965"/>
              <a:gd name="connsiteX2" fmla="*/ 2402978 w 2402978"/>
              <a:gd name="connsiteY2" fmla="*/ 979965 h 979965"/>
              <a:gd name="connsiteX3" fmla="*/ 0 w 2402978"/>
              <a:gd name="connsiteY3" fmla="*/ 979965 h 979965"/>
              <a:gd name="connsiteX4" fmla="*/ 0 w 2402978"/>
              <a:gd name="connsiteY4" fmla="*/ 0 h 97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979965">
                <a:moveTo>
                  <a:pt x="0" y="0"/>
                </a:moveTo>
                <a:lnTo>
                  <a:pt x="2402978" y="0"/>
                </a:lnTo>
                <a:lnTo>
                  <a:pt x="2402978" y="979965"/>
                </a:lnTo>
                <a:lnTo>
                  <a:pt x="0" y="9799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2A2E4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86% CDI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2A2E46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Cadre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(France)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87,5% secteur privé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100% GE</a:t>
            </a:r>
          </a:p>
          <a:p>
            <a:pPr marL="171450" marR="0" lvl="1" indent="-171450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fr-FR" sz="1600" kern="0" dirty="0">
                <a:latin typeface="Calibri" panose="020F0502020204030204"/>
              </a:rPr>
              <a:t>1 en cours de  création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258197" y="1815712"/>
            <a:ext cx="2354117" cy="921006"/>
            <a:chOff x="536607" y="855029"/>
            <a:chExt cx="1932220" cy="1080442"/>
          </a:xfrm>
        </p:grpSpPr>
        <p:sp>
          <p:nvSpPr>
            <p:cNvPr id="43" name="Forme libre 42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Entreprise de </a:t>
              </a:r>
              <a:r>
                <a:rPr lang="fr-FR" sz="1600" dirty="0" err="1"/>
                <a:t>PFE</a:t>
              </a:r>
              <a:endParaRPr lang="fr-FR" sz="16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dirty="0"/>
                <a:t>37,5</a:t>
              </a:r>
              <a:r>
                <a:rPr lang="fr-FR" sz="1600" dirty="0"/>
                <a:t>%</a:t>
              </a:r>
            </a:p>
          </p:txBody>
        </p:sp>
      </p:grpSp>
      <p:sp>
        <p:nvSpPr>
          <p:cNvPr id="46" name="Forme libre 45"/>
          <p:cNvSpPr/>
          <p:nvPr/>
        </p:nvSpPr>
        <p:spPr>
          <a:xfrm>
            <a:off x="751888" y="1201282"/>
            <a:ext cx="1860426" cy="530642"/>
          </a:xfrm>
          <a:custGeom>
            <a:avLst/>
            <a:gdLst>
              <a:gd name="connsiteX0" fmla="*/ 0 w 1583971"/>
              <a:gd name="connsiteY0" fmla="*/ 0 h 1056509"/>
              <a:gd name="connsiteX1" fmla="*/ 1583971 w 1583971"/>
              <a:gd name="connsiteY1" fmla="*/ 0 h 1056509"/>
              <a:gd name="connsiteX2" fmla="*/ 1583971 w 1583971"/>
              <a:gd name="connsiteY2" fmla="*/ 1056509 h 1056509"/>
              <a:gd name="connsiteX3" fmla="*/ 0 w 1583971"/>
              <a:gd name="connsiteY3" fmla="*/ 1056509 h 1056509"/>
              <a:gd name="connsiteX4" fmla="*/ 0 w 1583971"/>
              <a:gd name="connsiteY4" fmla="*/ 0 h 10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971" h="1056509">
                <a:moveTo>
                  <a:pt x="0" y="0"/>
                </a:moveTo>
                <a:lnTo>
                  <a:pt x="1583971" y="0"/>
                </a:lnTo>
                <a:lnTo>
                  <a:pt x="1583971" y="1056509"/>
                </a:lnTo>
                <a:lnTo>
                  <a:pt x="0" y="10565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436" tIns="128016" rIns="128015" bIns="128016" numCol="1" spcCol="1270" anchor="ctr" anchorCtr="0">
            <a:noAutofit/>
          </a:bodyPr>
          <a:lstStyle/>
          <a:p>
            <a:pPr defTabSz="8000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En emploi avant le diplôme</a:t>
            </a:r>
          </a:p>
        </p:txBody>
      </p:sp>
      <p:sp>
        <p:nvSpPr>
          <p:cNvPr id="47" name="Forme libre 46"/>
          <p:cNvSpPr/>
          <p:nvPr/>
        </p:nvSpPr>
        <p:spPr>
          <a:xfrm>
            <a:off x="258197" y="737752"/>
            <a:ext cx="769259" cy="729713"/>
          </a:xfrm>
          <a:custGeom>
            <a:avLst/>
            <a:gdLst>
              <a:gd name="connsiteX0" fmla="*/ 0 w 1055981"/>
              <a:gd name="connsiteY0" fmla="*/ 527991 h 1055981"/>
              <a:gd name="connsiteX1" fmla="*/ 527991 w 1055981"/>
              <a:gd name="connsiteY1" fmla="*/ 0 h 1055981"/>
              <a:gd name="connsiteX2" fmla="*/ 1055982 w 1055981"/>
              <a:gd name="connsiteY2" fmla="*/ 527991 h 1055981"/>
              <a:gd name="connsiteX3" fmla="*/ 527991 w 1055981"/>
              <a:gd name="connsiteY3" fmla="*/ 1055982 h 1055981"/>
              <a:gd name="connsiteX4" fmla="*/ 0 w 1055981"/>
              <a:gd name="connsiteY4" fmla="*/ 527991 h 105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981" h="1055981">
                <a:moveTo>
                  <a:pt x="0" y="527991"/>
                </a:moveTo>
                <a:cubicBezTo>
                  <a:pt x="0" y="236390"/>
                  <a:pt x="236390" y="0"/>
                  <a:pt x="527991" y="0"/>
                </a:cubicBezTo>
                <a:cubicBezTo>
                  <a:pt x="819592" y="0"/>
                  <a:pt x="1055982" y="236390"/>
                  <a:pt x="1055982" y="527991"/>
                </a:cubicBezTo>
                <a:cubicBezTo>
                  <a:pt x="1055982" y="819592"/>
                  <a:pt x="819592" y="1055982"/>
                  <a:pt x="527991" y="1055982"/>
                </a:cubicBezTo>
                <a:cubicBezTo>
                  <a:pt x="236390" y="1055982"/>
                  <a:pt x="0" y="819592"/>
                  <a:pt x="0" y="527991"/>
                </a:cubicBezTo>
                <a:close/>
              </a:path>
            </a:pathLst>
          </a:custGeom>
          <a:solidFill>
            <a:srgbClr val="009FE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645" tIns="154645" rIns="154645" bIns="154645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dirty="0"/>
              <a:t>44</a:t>
            </a:r>
            <a:r>
              <a:rPr lang="fr-FR" sz="1600" dirty="0"/>
              <a:t>   %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249827" y="3834381"/>
            <a:ext cx="2354117" cy="921006"/>
            <a:chOff x="536607" y="855029"/>
            <a:chExt cx="1932220" cy="1080442"/>
          </a:xfrm>
        </p:grpSpPr>
        <p:sp>
          <p:nvSpPr>
            <p:cNvPr id="49" name="Forme libre 48"/>
            <p:cNvSpPr/>
            <p:nvPr/>
          </p:nvSpPr>
          <p:spPr>
            <a:xfrm>
              <a:off x="941820" y="1398801"/>
              <a:ext cx="1527007" cy="536670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Secteur disciplinaire</a:t>
              </a:r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536607" y="855029"/>
              <a:ext cx="631395" cy="856034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09F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9/10</a:t>
              </a:r>
            </a:p>
          </p:txBody>
        </p:sp>
      </p:grpSp>
      <p:pic>
        <p:nvPicPr>
          <p:cNvPr id="51" name="Picture 2" descr="https://enquetessphinx.u-bordeaux.fr/ExportService/resources/EIRB-Fintoni/040f37f7-979f-0a47-07c7-10f5440a7cc7/0b1ffb07-1f80-41a6-b483-ee4d14bc490a/analysi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2" t="42143" r="40608" b="33160"/>
          <a:stretch/>
        </p:blipFill>
        <p:spPr bwMode="auto">
          <a:xfrm>
            <a:off x="4822458" y="3553246"/>
            <a:ext cx="1020668" cy="8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5080660" y="390134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75%</a:t>
            </a:r>
          </a:p>
        </p:txBody>
      </p:sp>
      <p:pic>
        <p:nvPicPr>
          <p:cNvPr id="1028" name="Picture 4" descr="https://enquetessphinx.u-bordeaux.fr/ExportService/resources/EIRB-Fintoni/214af2ce-d0ba-2112-bca9-f6a025957b9d/8d4c1ef0-5966-4ae6-ab48-2f8f84eb6c10/analysi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2" t="20613" r="23659" b="2790"/>
          <a:stretch/>
        </p:blipFill>
        <p:spPr bwMode="auto">
          <a:xfrm>
            <a:off x="5708887" y="931661"/>
            <a:ext cx="2948183" cy="2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87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/>
          <a:lstStyle/>
          <a:p>
            <a:r>
              <a:rPr lang="fr-FR" dirty="0"/>
              <a:t>Évolution des débouchés professionnels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094363"/>
              </p:ext>
            </p:extLst>
          </p:nvPr>
        </p:nvGraphicFramePr>
        <p:xfrm>
          <a:off x="422031" y="609600"/>
          <a:ext cx="7517903" cy="394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6348" y="4598308"/>
            <a:ext cx="48397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l’étude 2023, Première promotion de diplômés de l’</a:t>
            </a:r>
            <a:r>
              <a:rPr lang="fr-FR" dirty="0" err="1"/>
              <a:t>ENSPIMA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15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/>
          <a:lstStyle/>
          <a:p>
            <a:r>
              <a:rPr lang="fr-FR" dirty="0"/>
              <a:t>Situation par promotion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9160" y="760365"/>
            <a:ext cx="7886700" cy="403749"/>
          </a:xfrm>
        </p:spPr>
        <p:txBody>
          <a:bodyPr/>
          <a:lstStyle/>
          <a:p>
            <a:r>
              <a:rPr lang="fr-FR" sz="1800" b="0" dirty="0"/>
              <a:t>Étude 2023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43217"/>
              </p:ext>
            </p:extLst>
          </p:nvPr>
        </p:nvGraphicFramePr>
        <p:xfrm>
          <a:off x="724199" y="1150682"/>
          <a:ext cx="7734464" cy="1478478"/>
        </p:xfrm>
        <a:graphic>
          <a:graphicData uri="http://schemas.openxmlformats.org/drawingml/2006/table">
            <a:tbl>
              <a:tblPr firstRow="1" firstCol="1" bandRow="1"/>
              <a:tblGrid>
                <a:gridCol w="203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27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2022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2021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Promotion 2020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Emploi</a:t>
                      </a:r>
                      <a:endParaRPr lang="fr-FR" sz="1600" b="0" dirty="0">
                        <a:solidFill>
                          <a:srgbClr val="FF7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Thèse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8,1%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Poursuite d’études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6,9%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Recherche d'emploi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Autre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9634"/>
              </p:ext>
            </p:extLst>
          </p:nvPr>
        </p:nvGraphicFramePr>
        <p:xfrm>
          <a:off x="724199" y="3070299"/>
          <a:ext cx="7734464" cy="1478478"/>
        </p:xfrm>
        <a:graphic>
          <a:graphicData uri="http://schemas.openxmlformats.org/drawingml/2006/table">
            <a:tbl>
              <a:tblPr firstRow="1" firstCol="1" bandRow="1"/>
              <a:tblGrid>
                <a:gridCol w="203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27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2021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2020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/>
                        <a:t>Promotion 2019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Emploi</a:t>
                      </a:r>
                      <a:endParaRPr lang="fr-FR" sz="1600" b="0" dirty="0">
                        <a:solidFill>
                          <a:srgbClr val="FF7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79,4%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Thèse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12,3%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14,9%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Poursuite d’études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Recherche d'emploi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/>
                        <a:t>Autre</a:t>
                      </a:r>
                      <a:endParaRPr lang="fr-FR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571963" y="2670748"/>
            <a:ext cx="3758497" cy="40374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dirty="0"/>
              <a:t>Rappel Étude 2022</a:t>
            </a:r>
          </a:p>
        </p:txBody>
      </p:sp>
    </p:spTree>
    <p:extLst>
      <p:ext uri="{BB962C8B-B14F-4D97-AF65-F5344CB8AC3E}">
        <p14:creationId xmlns:p14="http://schemas.microsoft.com/office/powerpoint/2010/main" val="16724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1517586" y="2627718"/>
            <a:ext cx="380264" cy="403749"/>
          </a:xfrm>
          <a:prstGeom prst="rect">
            <a:avLst/>
          </a:prstGeom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34" name="Titre 33"/>
          <p:cNvSpPr>
            <a:spLocks noGrp="1"/>
          </p:cNvSpPr>
          <p:nvPr>
            <p:ph type="title"/>
          </p:nvPr>
        </p:nvSpPr>
        <p:spPr>
          <a:xfrm>
            <a:off x="249087" y="10800"/>
            <a:ext cx="8603660" cy="994172"/>
          </a:xfrm>
        </p:spPr>
        <p:txBody>
          <a:bodyPr>
            <a:normAutofit/>
          </a:bodyPr>
          <a:lstStyle/>
          <a:p>
            <a:r>
              <a:rPr lang="fr-FR" dirty="0"/>
              <a:t>Temps de recherche du premier emploi </a:t>
            </a:r>
            <a:br>
              <a:rPr lang="fr-FR" dirty="0"/>
            </a:br>
            <a:r>
              <a:rPr lang="fr-FR" sz="3100" dirty="0"/>
              <a:t>Promotion 2022</a:t>
            </a:r>
          </a:p>
        </p:txBody>
      </p:sp>
      <p:grpSp>
        <p:nvGrpSpPr>
          <p:cNvPr id="56" name="Groupe 55"/>
          <p:cNvGrpSpPr/>
          <p:nvPr/>
        </p:nvGrpSpPr>
        <p:grpSpPr>
          <a:xfrm>
            <a:off x="1647941" y="1130072"/>
            <a:ext cx="2428756" cy="1531701"/>
            <a:chOff x="536607" y="855029"/>
            <a:chExt cx="2428756" cy="1531701"/>
          </a:xfrm>
        </p:grpSpPr>
        <p:sp>
          <p:nvSpPr>
            <p:cNvPr id="57" name="Forme libre 56"/>
            <p:cNvSpPr/>
            <p:nvPr/>
          </p:nvSpPr>
          <p:spPr>
            <a:xfrm>
              <a:off x="1381392" y="1330221"/>
              <a:ext cx="1583971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Emploi avant l’obtention du diplôme</a:t>
              </a:r>
            </a:p>
          </p:txBody>
        </p:sp>
        <p:sp>
          <p:nvSpPr>
            <p:cNvPr id="58" name="Forme libre 57"/>
            <p:cNvSpPr/>
            <p:nvPr/>
          </p:nvSpPr>
          <p:spPr>
            <a:xfrm>
              <a:off x="536607" y="855029"/>
              <a:ext cx="1055981" cy="1055981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BBBE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/>
                <a:t>6/10</a:t>
              </a:r>
            </a:p>
          </p:txBody>
        </p:sp>
      </p:grpSp>
      <p:sp>
        <p:nvSpPr>
          <p:cNvPr id="60" name="Forme libre 59"/>
          <p:cNvSpPr/>
          <p:nvPr/>
        </p:nvSpPr>
        <p:spPr>
          <a:xfrm>
            <a:off x="1427622" y="3529317"/>
            <a:ext cx="1583971" cy="1056509"/>
          </a:xfrm>
          <a:custGeom>
            <a:avLst/>
            <a:gdLst>
              <a:gd name="connsiteX0" fmla="*/ 0 w 1583971"/>
              <a:gd name="connsiteY0" fmla="*/ 0 h 1056509"/>
              <a:gd name="connsiteX1" fmla="*/ 1583971 w 1583971"/>
              <a:gd name="connsiteY1" fmla="*/ 0 h 1056509"/>
              <a:gd name="connsiteX2" fmla="*/ 1583971 w 1583971"/>
              <a:gd name="connsiteY2" fmla="*/ 1056509 h 1056509"/>
              <a:gd name="connsiteX3" fmla="*/ 0 w 1583971"/>
              <a:gd name="connsiteY3" fmla="*/ 1056509 h 1056509"/>
              <a:gd name="connsiteX4" fmla="*/ 0 w 1583971"/>
              <a:gd name="connsiteY4" fmla="*/ 0 h 10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971" h="1056509">
                <a:moveTo>
                  <a:pt x="0" y="0"/>
                </a:moveTo>
                <a:lnTo>
                  <a:pt x="1583971" y="0"/>
                </a:lnTo>
                <a:lnTo>
                  <a:pt x="1583971" y="1056509"/>
                </a:lnTo>
                <a:lnTo>
                  <a:pt x="0" y="10565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436" tIns="128016" rIns="128015" bIns="128016" numCol="1" spcCol="1270" anchor="ctr" anchorCtr="0">
            <a:noAutofit/>
          </a:bodyPr>
          <a:lstStyle/>
          <a:p>
            <a:pPr defTabSz="8000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dirty="0"/>
              <a:t>Recrutés dans leur </a:t>
            </a:r>
            <a:r>
              <a:rPr lang="fr-FR" sz="1800" dirty="0" err="1"/>
              <a:t>entrep</a:t>
            </a:r>
            <a:r>
              <a:rPr lang="fr-FR" sz="1800" dirty="0"/>
              <a:t>. de stage/</a:t>
            </a:r>
            <a:r>
              <a:rPr lang="fr-FR" sz="1800" dirty="0" err="1"/>
              <a:t>appr</a:t>
            </a:r>
            <a:r>
              <a:rPr lang="fr-FR" sz="1800" dirty="0"/>
              <a:t>.</a:t>
            </a:r>
          </a:p>
        </p:txBody>
      </p:sp>
      <p:sp>
        <p:nvSpPr>
          <p:cNvPr id="61" name="Forme libre 60"/>
          <p:cNvSpPr/>
          <p:nvPr/>
        </p:nvSpPr>
        <p:spPr>
          <a:xfrm>
            <a:off x="546226" y="3083855"/>
            <a:ext cx="1055981" cy="1055981"/>
          </a:xfrm>
          <a:custGeom>
            <a:avLst/>
            <a:gdLst>
              <a:gd name="connsiteX0" fmla="*/ 0 w 1055981"/>
              <a:gd name="connsiteY0" fmla="*/ 527991 h 1055981"/>
              <a:gd name="connsiteX1" fmla="*/ 527991 w 1055981"/>
              <a:gd name="connsiteY1" fmla="*/ 0 h 1055981"/>
              <a:gd name="connsiteX2" fmla="*/ 1055982 w 1055981"/>
              <a:gd name="connsiteY2" fmla="*/ 527991 h 1055981"/>
              <a:gd name="connsiteX3" fmla="*/ 527991 w 1055981"/>
              <a:gd name="connsiteY3" fmla="*/ 1055982 h 1055981"/>
              <a:gd name="connsiteX4" fmla="*/ 0 w 1055981"/>
              <a:gd name="connsiteY4" fmla="*/ 527991 h 105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981" h="1055981">
                <a:moveTo>
                  <a:pt x="0" y="527991"/>
                </a:moveTo>
                <a:cubicBezTo>
                  <a:pt x="0" y="236390"/>
                  <a:pt x="236390" y="0"/>
                  <a:pt x="527991" y="0"/>
                </a:cubicBezTo>
                <a:cubicBezTo>
                  <a:pt x="819592" y="0"/>
                  <a:pt x="1055982" y="236390"/>
                  <a:pt x="1055982" y="527991"/>
                </a:cubicBezTo>
                <a:cubicBezTo>
                  <a:pt x="1055982" y="819592"/>
                  <a:pt x="819592" y="1055982"/>
                  <a:pt x="527991" y="1055982"/>
                </a:cubicBezTo>
                <a:cubicBezTo>
                  <a:pt x="236390" y="1055982"/>
                  <a:pt x="0" y="819592"/>
                  <a:pt x="0" y="527991"/>
                </a:cubicBezTo>
                <a:close/>
              </a:path>
            </a:pathLst>
          </a:custGeom>
          <a:solidFill>
            <a:srgbClr val="0075B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645" tIns="154645" rIns="154645" bIns="154645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/>
              <a:t>39</a:t>
            </a:r>
            <a:r>
              <a:rPr lang="fr-FR" sz="2000" dirty="0"/>
              <a:t>%</a:t>
            </a:r>
          </a:p>
        </p:txBody>
      </p:sp>
      <p:sp>
        <p:nvSpPr>
          <p:cNvPr id="62" name="Forme libre 61"/>
          <p:cNvSpPr/>
          <p:nvPr/>
        </p:nvSpPr>
        <p:spPr>
          <a:xfrm>
            <a:off x="6792281" y="3575497"/>
            <a:ext cx="1583971" cy="1056509"/>
          </a:xfrm>
          <a:custGeom>
            <a:avLst/>
            <a:gdLst>
              <a:gd name="connsiteX0" fmla="*/ 0 w 1583971"/>
              <a:gd name="connsiteY0" fmla="*/ 0 h 1056509"/>
              <a:gd name="connsiteX1" fmla="*/ 1583971 w 1583971"/>
              <a:gd name="connsiteY1" fmla="*/ 0 h 1056509"/>
              <a:gd name="connsiteX2" fmla="*/ 1583971 w 1583971"/>
              <a:gd name="connsiteY2" fmla="*/ 1056509 h 1056509"/>
              <a:gd name="connsiteX3" fmla="*/ 0 w 1583971"/>
              <a:gd name="connsiteY3" fmla="*/ 1056509 h 1056509"/>
              <a:gd name="connsiteX4" fmla="*/ 0 w 1583971"/>
              <a:gd name="connsiteY4" fmla="*/ 0 h 10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971" h="1056509">
                <a:moveTo>
                  <a:pt x="0" y="0"/>
                </a:moveTo>
                <a:lnTo>
                  <a:pt x="1583971" y="0"/>
                </a:lnTo>
                <a:lnTo>
                  <a:pt x="1583971" y="1056509"/>
                </a:lnTo>
                <a:lnTo>
                  <a:pt x="0" y="10565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436" tIns="128016" rIns="128015" bIns="128016" numCol="1" spcCol="1270" anchor="ctr" anchorCtr="0">
            <a:noAutofit/>
          </a:bodyPr>
          <a:lstStyle/>
          <a:p>
            <a:pPr defTabSz="8000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dirty="0"/>
              <a:t>Via les réseaux sociaux</a:t>
            </a:r>
          </a:p>
        </p:txBody>
      </p:sp>
      <p:grpSp>
        <p:nvGrpSpPr>
          <p:cNvPr id="63" name="Groupe 62"/>
          <p:cNvGrpSpPr/>
          <p:nvPr/>
        </p:nvGrpSpPr>
        <p:grpSpPr>
          <a:xfrm>
            <a:off x="4921482" y="1185980"/>
            <a:ext cx="2465367" cy="1501971"/>
            <a:chOff x="499996" y="884759"/>
            <a:chExt cx="2465367" cy="1501971"/>
          </a:xfrm>
        </p:grpSpPr>
        <p:sp>
          <p:nvSpPr>
            <p:cNvPr id="64" name="Forme libre 63"/>
            <p:cNvSpPr/>
            <p:nvPr/>
          </p:nvSpPr>
          <p:spPr>
            <a:xfrm>
              <a:off x="1381392" y="1330221"/>
              <a:ext cx="1583971" cy="1056509"/>
            </a:xfrm>
            <a:custGeom>
              <a:avLst/>
              <a:gdLst>
                <a:gd name="connsiteX0" fmla="*/ 0 w 1583971"/>
                <a:gd name="connsiteY0" fmla="*/ 0 h 1056509"/>
                <a:gd name="connsiteX1" fmla="*/ 1583971 w 1583971"/>
                <a:gd name="connsiteY1" fmla="*/ 0 h 1056509"/>
                <a:gd name="connsiteX2" fmla="*/ 1583971 w 1583971"/>
                <a:gd name="connsiteY2" fmla="*/ 1056509 h 1056509"/>
                <a:gd name="connsiteX3" fmla="*/ 0 w 1583971"/>
                <a:gd name="connsiteY3" fmla="*/ 1056509 h 1056509"/>
                <a:gd name="connsiteX4" fmla="*/ 0 w 1583971"/>
                <a:gd name="connsiteY4" fmla="*/ 0 h 10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71" h="1056509">
                  <a:moveTo>
                    <a:pt x="0" y="0"/>
                  </a:moveTo>
                  <a:lnTo>
                    <a:pt x="1583971" y="0"/>
                  </a:lnTo>
                  <a:lnTo>
                    <a:pt x="1583971" y="1056509"/>
                  </a:lnTo>
                  <a:lnTo>
                    <a:pt x="0" y="105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436" tIns="128016" rIns="128015" bIns="128016" numCol="1" spcCol="1270" anchor="ctr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dirty="0"/>
                <a:t>Délai moyen</a:t>
              </a:r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499996" y="884759"/>
              <a:ext cx="1055981" cy="1055981"/>
            </a:xfrm>
            <a:custGeom>
              <a:avLst/>
              <a:gdLst>
                <a:gd name="connsiteX0" fmla="*/ 0 w 1055981"/>
                <a:gd name="connsiteY0" fmla="*/ 527991 h 1055981"/>
                <a:gd name="connsiteX1" fmla="*/ 527991 w 1055981"/>
                <a:gd name="connsiteY1" fmla="*/ 0 h 1055981"/>
                <a:gd name="connsiteX2" fmla="*/ 1055982 w 1055981"/>
                <a:gd name="connsiteY2" fmla="*/ 527991 h 1055981"/>
                <a:gd name="connsiteX3" fmla="*/ 527991 w 1055981"/>
                <a:gd name="connsiteY3" fmla="*/ 1055982 h 1055981"/>
                <a:gd name="connsiteX4" fmla="*/ 0 w 1055981"/>
                <a:gd name="connsiteY4" fmla="*/ 527991 h 105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981" h="1055981">
                  <a:moveTo>
                    <a:pt x="0" y="527991"/>
                  </a:moveTo>
                  <a:cubicBezTo>
                    <a:pt x="0" y="236390"/>
                    <a:pt x="236390" y="0"/>
                    <a:pt x="527991" y="0"/>
                  </a:cubicBezTo>
                  <a:cubicBezTo>
                    <a:pt x="819592" y="0"/>
                    <a:pt x="1055982" y="236390"/>
                    <a:pt x="1055982" y="527991"/>
                  </a:cubicBezTo>
                  <a:cubicBezTo>
                    <a:pt x="1055982" y="819592"/>
                    <a:pt x="819592" y="1055982"/>
                    <a:pt x="527991" y="1055982"/>
                  </a:cubicBezTo>
                  <a:cubicBezTo>
                    <a:pt x="236390" y="1055982"/>
                    <a:pt x="0" y="819592"/>
                    <a:pt x="0" y="527991"/>
                  </a:cubicBezTo>
                  <a:close/>
                </a:path>
              </a:pathLst>
            </a:custGeom>
            <a:solidFill>
              <a:srgbClr val="0BBBE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45" tIns="154645" rIns="154645" bIns="154645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/>
                <a:t>19 jours</a:t>
              </a:r>
              <a:endParaRPr lang="fr-FR" sz="2000" dirty="0"/>
            </a:p>
          </p:txBody>
        </p:sp>
      </p:grpSp>
      <p:sp>
        <p:nvSpPr>
          <p:cNvPr id="66" name="Forme libre 65"/>
          <p:cNvSpPr/>
          <p:nvPr/>
        </p:nvSpPr>
        <p:spPr>
          <a:xfrm>
            <a:off x="5913001" y="3156213"/>
            <a:ext cx="1055981" cy="1055981"/>
          </a:xfrm>
          <a:custGeom>
            <a:avLst/>
            <a:gdLst>
              <a:gd name="connsiteX0" fmla="*/ 0 w 1055981"/>
              <a:gd name="connsiteY0" fmla="*/ 527991 h 1055981"/>
              <a:gd name="connsiteX1" fmla="*/ 527991 w 1055981"/>
              <a:gd name="connsiteY1" fmla="*/ 0 h 1055981"/>
              <a:gd name="connsiteX2" fmla="*/ 1055982 w 1055981"/>
              <a:gd name="connsiteY2" fmla="*/ 527991 h 1055981"/>
              <a:gd name="connsiteX3" fmla="*/ 527991 w 1055981"/>
              <a:gd name="connsiteY3" fmla="*/ 1055982 h 1055981"/>
              <a:gd name="connsiteX4" fmla="*/ 0 w 1055981"/>
              <a:gd name="connsiteY4" fmla="*/ 527991 h 105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981" h="1055981">
                <a:moveTo>
                  <a:pt x="0" y="527991"/>
                </a:moveTo>
                <a:cubicBezTo>
                  <a:pt x="0" y="236390"/>
                  <a:pt x="236390" y="0"/>
                  <a:pt x="527991" y="0"/>
                </a:cubicBezTo>
                <a:cubicBezTo>
                  <a:pt x="819592" y="0"/>
                  <a:pt x="1055982" y="236390"/>
                  <a:pt x="1055982" y="527991"/>
                </a:cubicBezTo>
                <a:cubicBezTo>
                  <a:pt x="1055982" y="819592"/>
                  <a:pt x="819592" y="1055982"/>
                  <a:pt x="527991" y="1055982"/>
                </a:cubicBezTo>
                <a:cubicBezTo>
                  <a:pt x="236390" y="1055982"/>
                  <a:pt x="0" y="819592"/>
                  <a:pt x="0" y="52799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645" tIns="154645" rIns="154645" bIns="154645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/>
              <a:t>21%</a:t>
            </a:r>
          </a:p>
        </p:txBody>
      </p:sp>
      <p:sp>
        <p:nvSpPr>
          <p:cNvPr id="67" name="Forme libre 66"/>
          <p:cNvSpPr/>
          <p:nvPr/>
        </p:nvSpPr>
        <p:spPr>
          <a:xfrm>
            <a:off x="3987908" y="3528970"/>
            <a:ext cx="1666482" cy="1056509"/>
          </a:xfrm>
          <a:custGeom>
            <a:avLst/>
            <a:gdLst>
              <a:gd name="connsiteX0" fmla="*/ 0 w 1583971"/>
              <a:gd name="connsiteY0" fmla="*/ 0 h 1056509"/>
              <a:gd name="connsiteX1" fmla="*/ 1583971 w 1583971"/>
              <a:gd name="connsiteY1" fmla="*/ 0 h 1056509"/>
              <a:gd name="connsiteX2" fmla="*/ 1583971 w 1583971"/>
              <a:gd name="connsiteY2" fmla="*/ 1056509 h 1056509"/>
              <a:gd name="connsiteX3" fmla="*/ 0 w 1583971"/>
              <a:gd name="connsiteY3" fmla="*/ 1056509 h 1056509"/>
              <a:gd name="connsiteX4" fmla="*/ 0 w 1583971"/>
              <a:gd name="connsiteY4" fmla="*/ 0 h 10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971" h="1056509">
                <a:moveTo>
                  <a:pt x="0" y="0"/>
                </a:moveTo>
                <a:lnTo>
                  <a:pt x="1583971" y="0"/>
                </a:lnTo>
                <a:lnTo>
                  <a:pt x="1583971" y="1056509"/>
                </a:lnTo>
                <a:lnTo>
                  <a:pt x="0" y="10565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436" tIns="128016" rIns="128015" bIns="128016" numCol="1" spcCol="1270" anchor="ctr" anchorCtr="0">
            <a:noAutofit/>
          </a:bodyPr>
          <a:lstStyle/>
          <a:p>
            <a:pPr defTabSz="8000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Ont refusé l’offre d’emploi de leur </a:t>
            </a:r>
            <a:r>
              <a:rPr lang="fr-FR" sz="1600" dirty="0" err="1"/>
              <a:t>entrep</a:t>
            </a:r>
            <a:r>
              <a:rPr lang="fr-FR" sz="1600" dirty="0"/>
              <a:t>. </a:t>
            </a:r>
            <a:r>
              <a:rPr lang="fr-FR" sz="1600" dirty="0" err="1"/>
              <a:t>PFE</a:t>
            </a:r>
            <a:r>
              <a:rPr lang="fr-FR" sz="1600" dirty="0"/>
              <a:t>/</a:t>
            </a:r>
            <a:r>
              <a:rPr lang="fr-FR" sz="1600" dirty="0" err="1"/>
              <a:t>Altern</a:t>
            </a:r>
            <a:r>
              <a:rPr lang="fr-FR" sz="1600" dirty="0"/>
              <a:t>.</a:t>
            </a:r>
          </a:p>
        </p:txBody>
      </p:sp>
      <p:sp>
        <p:nvSpPr>
          <p:cNvPr id="68" name="Forme libre 67"/>
          <p:cNvSpPr/>
          <p:nvPr/>
        </p:nvSpPr>
        <p:spPr>
          <a:xfrm>
            <a:off x="3106512" y="3083508"/>
            <a:ext cx="1055981" cy="1055981"/>
          </a:xfrm>
          <a:custGeom>
            <a:avLst/>
            <a:gdLst>
              <a:gd name="connsiteX0" fmla="*/ 0 w 1055981"/>
              <a:gd name="connsiteY0" fmla="*/ 527991 h 1055981"/>
              <a:gd name="connsiteX1" fmla="*/ 527991 w 1055981"/>
              <a:gd name="connsiteY1" fmla="*/ 0 h 1055981"/>
              <a:gd name="connsiteX2" fmla="*/ 1055982 w 1055981"/>
              <a:gd name="connsiteY2" fmla="*/ 527991 h 1055981"/>
              <a:gd name="connsiteX3" fmla="*/ 527991 w 1055981"/>
              <a:gd name="connsiteY3" fmla="*/ 1055982 h 1055981"/>
              <a:gd name="connsiteX4" fmla="*/ 0 w 1055981"/>
              <a:gd name="connsiteY4" fmla="*/ 527991 h 105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981" h="1055981">
                <a:moveTo>
                  <a:pt x="0" y="527991"/>
                </a:moveTo>
                <a:cubicBezTo>
                  <a:pt x="0" y="236390"/>
                  <a:pt x="236390" y="0"/>
                  <a:pt x="527991" y="0"/>
                </a:cubicBezTo>
                <a:cubicBezTo>
                  <a:pt x="819592" y="0"/>
                  <a:pt x="1055982" y="236390"/>
                  <a:pt x="1055982" y="527991"/>
                </a:cubicBezTo>
                <a:cubicBezTo>
                  <a:pt x="1055982" y="819592"/>
                  <a:pt x="819592" y="1055982"/>
                  <a:pt x="527991" y="1055982"/>
                </a:cubicBezTo>
                <a:cubicBezTo>
                  <a:pt x="236390" y="1055982"/>
                  <a:pt x="0" y="819592"/>
                  <a:pt x="0" y="527991"/>
                </a:cubicBezTo>
                <a:close/>
              </a:path>
            </a:pathLst>
          </a:custGeom>
          <a:solidFill>
            <a:srgbClr val="0075B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645" tIns="154645" rIns="154645" bIns="154645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/>
              <a:t>+20</a:t>
            </a:r>
            <a:r>
              <a:rPr lang="fr-FR" sz="20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5454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6" grpId="0" animBg="1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569642" y="1373780"/>
            <a:ext cx="8125784" cy="1253937"/>
            <a:chOff x="569642" y="1045992"/>
            <a:chExt cx="7881770" cy="1469566"/>
          </a:xfrm>
        </p:grpSpPr>
        <p:sp>
          <p:nvSpPr>
            <p:cNvPr id="14" name="Forme libre 13"/>
            <p:cNvSpPr/>
            <p:nvPr/>
          </p:nvSpPr>
          <p:spPr>
            <a:xfrm>
              <a:off x="569642" y="1535593"/>
              <a:ext cx="2402978" cy="979965"/>
            </a:xfrm>
            <a:custGeom>
              <a:avLst/>
              <a:gdLst>
                <a:gd name="connsiteX0" fmla="*/ 0 w 2402978"/>
                <a:gd name="connsiteY0" fmla="*/ 0 h 979965"/>
                <a:gd name="connsiteX1" fmla="*/ 2402978 w 2402978"/>
                <a:gd name="connsiteY1" fmla="*/ 0 h 979965"/>
                <a:gd name="connsiteX2" fmla="*/ 2402978 w 2402978"/>
                <a:gd name="connsiteY2" fmla="*/ 979965 h 979965"/>
                <a:gd name="connsiteX3" fmla="*/ 0 w 2402978"/>
                <a:gd name="connsiteY3" fmla="*/ 979965 h 979965"/>
                <a:gd name="connsiteX4" fmla="*/ 0 w 2402978"/>
                <a:gd name="connsiteY4" fmla="*/ 0 h 97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2978" h="979965">
                  <a:moveTo>
                    <a:pt x="0" y="0"/>
                  </a:moveTo>
                  <a:lnTo>
                    <a:pt x="2402978" y="0"/>
                  </a:lnTo>
                  <a:lnTo>
                    <a:pt x="2402978" y="979965"/>
                  </a:lnTo>
                  <a:lnTo>
                    <a:pt x="0" y="97996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700" kern="1200" dirty="0"/>
                <a:t>91% en secteur privé</a:t>
              </a:r>
              <a:endParaRPr lang="fr-FR" sz="1700" dirty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700" kern="1200" dirty="0"/>
                <a:t>60,5% GE</a:t>
              </a:r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3309038" y="1045992"/>
              <a:ext cx="2402978" cy="489600"/>
            </a:xfrm>
            <a:custGeom>
              <a:avLst/>
              <a:gdLst>
                <a:gd name="connsiteX0" fmla="*/ 0 w 2402978"/>
                <a:gd name="connsiteY0" fmla="*/ 0 h 489600"/>
                <a:gd name="connsiteX1" fmla="*/ 2402978 w 2402978"/>
                <a:gd name="connsiteY1" fmla="*/ 0 h 489600"/>
                <a:gd name="connsiteX2" fmla="*/ 2402978 w 2402978"/>
                <a:gd name="connsiteY2" fmla="*/ 489600 h 489600"/>
                <a:gd name="connsiteX3" fmla="*/ 0 w 2402978"/>
                <a:gd name="connsiteY3" fmla="*/ 489600 h 489600"/>
                <a:gd name="connsiteX4" fmla="*/ 0 w 2402978"/>
                <a:gd name="connsiteY4" fmla="*/ 0 h 4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2978" h="489600">
                  <a:moveTo>
                    <a:pt x="0" y="0"/>
                  </a:moveTo>
                  <a:lnTo>
                    <a:pt x="2402978" y="0"/>
                  </a:lnTo>
                  <a:lnTo>
                    <a:pt x="2402978" y="489600"/>
                  </a:lnTo>
                  <a:lnTo>
                    <a:pt x="0" y="48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BBEF"/>
            </a:solidFill>
            <a:ln>
              <a:noFill/>
            </a:ln>
          </p:spPr>
          <p:style>
            <a:lnRef idx="2">
              <a:schemeClr val="accent3">
                <a:hueOff val="831256"/>
                <a:satOff val="0"/>
                <a:lumOff val="6863"/>
                <a:alphaOff val="0"/>
              </a:schemeClr>
            </a:lnRef>
            <a:fillRef idx="1">
              <a:schemeClr val="accent3">
                <a:hueOff val="831256"/>
                <a:satOff val="0"/>
                <a:lumOff val="6863"/>
                <a:alphaOff val="0"/>
              </a:schemeClr>
            </a:fillRef>
            <a:effectRef idx="0">
              <a:schemeClr val="accent3">
                <a:hueOff val="831256"/>
                <a:satOff val="0"/>
                <a:lumOff val="686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700" kern="1200" dirty="0"/>
                <a:t>Les contrats signés</a:t>
              </a: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3309038" y="1535593"/>
              <a:ext cx="2402978" cy="979965"/>
            </a:xfrm>
            <a:custGeom>
              <a:avLst/>
              <a:gdLst>
                <a:gd name="connsiteX0" fmla="*/ 0 w 2402978"/>
                <a:gd name="connsiteY0" fmla="*/ 0 h 979965"/>
                <a:gd name="connsiteX1" fmla="*/ 2402978 w 2402978"/>
                <a:gd name="connsiteY1" fmla="*/ 0 h 979965"/>
                <a:gd name="connsiteX2" fmla="*/ 2402978 w 2402978"/>
                <a:gd name="connsiteY2" fmla="*/ 979965 h 979965"/>
                <a:gd name="connsiteX3" fmla="*/ 0 w 2402978"/>
                <a:gd name="connsiteY3" fmla="*/ 979965 h 979965"/>
                <a:gd name="connsiteX4" fmla="*/ 0 w 2402978"/>
                <a:gd name="connsiteY4" fmla="*/ 0 h 97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2978" h="979965">
                  <a:moveTo>
                    <a:pt x="0" y="0"/>
                  </a:moveTo>
                  <a:lnTo>
                    <a:pt x="2402978" y="0"/>
                  </a:lnTo>
                  <a:lnTo>
                    <a:pt x="2402978" y="979965"/>
                  </a:lnTo>
                  <a:lnTo>
                    <a:pt x="0" y="97996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1416087"/>
                <a:satOff val="13273"/>
                <a:lumOff val="1727"/>
                <a:alphaOff val="0"/>
              </a:schemeClr>
            </a:lnRef>
            <a:fillRef idx="1">
              <a:schemeClr val="accent3">
                <a:tint val="40000"/>
                <a:alpha val="90000"/>
                <a:hueOff val="1416087"/>
                <a:satOff val="13273"/>
                <a:lumOff val="1727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1416087"/>
                <a:satOff val="13273"/>
                <a:lumOff val="172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700" kern="1200" dirty="0"/>
                <a:t>85% CDI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700" kern="1200" dirty="0"/>
                <a:t>96% Cadre </a:t>
              </a:r>
              <a:r>
                <a:rPr lang="fr-FR" sz="1700" i="1" kern="1200" dirty="0">
                  <a:solidFill>
                    <a:schemeClr val="bg1">
                      <a:lumMod val="50000"/>
                    </a:schemeClr>
                  </a:solidFill>
                </a:rPr>
                <a:t>(France)</a:t>
              </a:r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5924467" y="1045992"/>
              <a:ext cx="2526945" cy="489600"/>
            </a:xfrm>
            <a:custGeom>
              <a:avLst/>
              <a:gdLst>
                <a:gd name="connsiteX0" fmla="*/ 0 w 2402978"/>
                <a:gd name="connsiteY0" fmla="*/ 0 h 489600"/>
                <a:gd name="connsiteX1" fmla="*/ 2402978 w 2402978"/>
                <a:gd name="connsiteY1" fmla="*/ 0 h 489600"/>
                <a:gd name="connsiteX2" fmla="*/ 2402978 w 2402978"/>
                <a:gd name="connsiteY2" fmla="*/ 489600 h 489600"/>
                <a:gd name="connsiteX3" fmla="*/ 0 w 2402978"/>
                <a:gd name="connsiteY3" fmla="*/ 489600 h 489600"/>
                <a:gd name="connsiteX4" fmla="*/ 0 w 2402978"/>
                <a:gd name="connsiteY4" fmla="*/ 0 h 4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2978" h="489600">
                  <a:moveTo>
                    <a:pt x="0" y="0"/>
                  </a:moveTo>
                  <a:lnTo>
                    <a:pt x="2402978" y="0"/>
                  </a:lnTo>
                  <a:lnTo>
                    <a:pt x="2402978" y="489600"/>
                  </a:lnTo>
                  <a:lnTo>
                    <a:pt x="0" y="489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hueOff val="1662513"/>
                <a:satOff val="0"/>
                <a:lumOff val="13726"/>
                <a:alphaOff val="0"/>
              </a:schemeClr>
            </a:lnRef>
            <a:fillRef idx="1">
              <a:schemeClr val="accent3">
                <a:hueOff val="1662513"/>
                <a:satOff val="0"/>
                <a:lumOff val="13726"/>
                <a:alphaOff val="0"/>
              </a:schemeClr>
            </a:fillRef>
            <a:effectRef idx="0">
              <a:schemeClr val="accent3">
                <a:hueOff val="1662513"/>
                <a:satOff val="0"/>
                <a:lumOff val="137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700" kern="1200" dirty="0"/>
                <a:t>Créateurs d’entreprise</a:t>
              </a:r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5924467" y="1535593"/>
              <a:ext cx="2526945" cy="979965"/>
            </a:xfrm>
            <a:custGeom>
              <a:avLst/>
              <a:gdLst>
                <a:gd name="connsiteX0" fmla="*/ 0 w 2402978"/>
                <a:gd name="connsiteY0" fmla="*/ 0 h 979965"/>
                <a:gd name="connsiteX1" fmla="*/ 2402978 w 2402978"/>
                <a:gd name="connsiteY1" fmla="*/ 0 h 979965"/>
                <a:gd name="connsiteX2" fmla="*/ 2402978 w 2402978"/>
                <a:gd name="connsiteY2" fmla="*/ 979965 h 979965"/>
                <a:gd name="connsiteX3" fmla="*/ 0 w 2402978"/>
                <a:gd name="connsiteY3" fmla="*/ 979965 h 979965"/>
                <a:gd name="connsiteX4" fmla="*/ 0 w 2402978"/>
                <a:gd name="connsiteY4" fmla="*/ 0 h 97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2978" h="979965">
                  <a:moveTo>
                    <a:pt x="0" y="0"/>
                  </a:moveTo>
                  <a:lnTo>
                    <a:pt x="2402978" y="0"/>
                  </a:lnTo>
                  <a:lnTo>
                    <a:pt x="2402978" y="979965"/>
                  </a:lnTo>
                  <a:lnTo>
                    <a:pt x="0" y="97996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2832175"/>
                <a:satOff val="26546"/>
                <a:lumOff val="3454"/>
                <a:alphaOff val="0"/>
              </a:schemeClr>
            </a:lnRef>
            <a:fillRef idx="1">
              <a:schemeClr val="accent3">
                <a:tint val="40000"/>
                <a:alpha val="90000"/>
                <a:hueOff val="2832175"/>
                <a:satOff val="26546"/>
                <a:lumOff val="3454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2832175"/>
                <a:satOff val="26546"/>
                <a:lumOff val="345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700" kern="1200" dirty="0"/>
                <a:t>19 créateurs/</a:t>
              </a:r>
              <a:r>
                <a:rPr lang="fr-FR" sz="1700" kern="1200" dirty="0" err="1"/>
                <a:t>autoentrep</a:t>
              </a:r>
              <a:r>
                <a:rPr lang="fr-FR" sz="1700" kern="1200" dirty="0"/>
                <a:t>.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700" kern="1200" dirty="0"/>
                <a:t>16 en cours de création</a:t>
              </a: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569642" y="1045992"/>
              <a:ext cx="2402978" cy="489601"/>
            </a:xfrm>
            <a:custGeom>
              <a:avLst/>
              <a:gdLst>
                <a:gd name="connsiteX0" fmla="*/ 0 w 2402978"/>
                <a:gd name="connsiteY0" fmla="*/ 0 h 489600"/>
                <a:gd name="connsiteX1" fmla="*/ 2402978 w 2402978"/>
                <a:gd name="connsiteY1" fmla="*/ 0 h 489600"/>
                <a:gd name="connsiteX2" fmla="*/ 2402978 w 2402978"/>
                <a:gd name="connsiteY2" fmla="*/ 489600 h 489600"/>
                <a:gd name="connsiteX3" fmla="*/ 0 w 2402978"/>
                <a:gd name="connsiteY3" fmla="*/ 489600 h 489600"/>
                <a:gd name="connsiteX4" fmla="*/ 0 w 2402978"/>
                <a:gd name="connsiteY4" fmla="*/ 0 h 4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2978" h="489600">
                  <a:moveTo>
                    <a:pt x="0" y="0"/>
                  </a:moveTo>
                  <a:lnTo>
                    <a:pt x="2402978" y="0"/>
                  </a:lnTo>
                  <a:lnTo>
                    <a:pt x="2402978" y="489600"/>
                  </a:lnTo>
                  <a:lnTo>
                    <a:pt x="0" y="48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52A0"/>
            </a:solidFill>
            <a:ln>
              <a:noFill/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700" kern="1200" dirty="0"/>
                <a:t>Les entreprises</a:t>
              </a:r>
            </a:p>
          </p:txBody>
        </p:sp>
      </p:grp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1517586" y="2627718"/>
            <a:ext cx="380264" cy="403749"/>
          </a:xfrm>
          <a:prstGeom prst="rect">
            <a:avLst/>
          </a:prstGeom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34" name="Titre 33"/>
          <p:cNvSpPr>
            <a:spLocks noGrp="1"/>
          </p:cNvSpPr>
          <p:nvPr>
            <p:ph type="title"/>
          </p:nvPr>
        </p:nvSpPr>
        <p:spPr>
          <a:xfrm>
            <a:off x="249087" y="10800"/>
            <a:ext cx="8603660" cy="994172"/>
          </a:xfrm>
        </p:spPr>
        <p:txBody>
          <a:bodyPr>
            <a:normAutofit/>
          </a:bodyPr>
          <a:lstStyle/>
          <a:p>
            <a:r>
              <a:rPr lang="fr-FR" dirty="0"/>
              <a:t>Caractéristiques de l’emploi occupé</a:t>
            </a: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281543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>
            <a:normAutofit/>
          </a:bodyPr>
          <a:lstStyle/>
          <a:p>
            <a:r>
              <a:rPr lang="fr-FR" dirty="0"/>
              <a:t>Lieu géographique de l’emploi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1517586" y="2627718"/>
            <a:ext cx="380264" cy="403749"/>
          </a:xfrm>
          <a:prstGeom prst="rect">
            <a:avLst/>
          </a:prstGeom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>
              <a:solidFill>
                <a:schemeClr val="bg1"/>
              </a:solidFill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05202"/>
              </p:ext>
            </p:extLst>
          </p:nvPr>
        </p:nvGraphicFramePr>
        <p:xfrm>
          <a:off x="6373161" y="1305592"/>
          <a:ext cx="217971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785">
                <a:tc gridSpan="2">
                  <a:txBody>
                    <a:bodyPr/>
                    <a:lstStyle/>
                    <a:p>
                      <a:pPr marL="0" algn="ctr" defTabSz="685783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Rappel Étude 2022</a:t>
                      </a:r>
                    </a:p>
                  </a:txBody>
                  <a:tcPr>
                    <a:solidFill>
                      <a:srgbClr val="0BBB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220">
                <a:tc>
                  <a:txBody>
                    <a:bodyPr/>
                    <a:lstStyle/>
                    <a:p>
                      <a:r>
                        <a:rPr lang="fr-FR" dirty="0"/>
                        <a:t>Ile de France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220">
                <a:tc>
                  <a:txBody>
                    <a:bodyPr/>
                    <a:lstStyle/>
                    <a:p>
                      <a:r>
                        <a:rPr lang="fr-FR" dirty="0"/>
                        <a:t>Nouvelle-Aquitaine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35%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220">
                <a:tc>
                  <a:txBody>
                    <a:bodyPr/>
                    <a:lstStyle/>
                    <a:p>
                      <a:r>
                        <a:rPr lang="fr-FR" dirty="0"/>
                        <a:t>Occitanie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220">
                <a:tc>
                  <a:txBody>
                    <a:bodyPr/>
                    <a:lstStyle/>
                    <a:p>
                      <a:r>
                        <a:rPr lang="fr-FR" dirty="0"/>
                        <a:t>International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7,5%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249827" y="738530"/>
            <a:ext cx="1899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International : 7,5%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29310" y="1046308"/>
            <a:ext cx="16373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Argentine (1)</a:t>
            </a:r>
          </a:p>
          <a:p>
            <a:r>
              <a:rPr lang="fr-FR" sz="1200" i="1" dirty="0"/>
              <a:t>Australie (2)</a:t>
            </a:r>
          </a:p>
          <a:p>
            <a:r>
              <a:rPr lang="fr-FR" sz="1200" i="1" dirty="0"/>
              <a:t>Belgique (16)</a:t>
            </a:r>
          </a:p>
          <a:p>
            <a:r>
              <a:rPr lang="fr-FR" sz="1200" i="1" dirty="0"/>
              <a:t>Canada (18)</a:t>
            </a:r>
          </a:p>
          <a:p>
            <a:r>
              <a:rPr lang="fr-FR" sz="1200" i="1" dirty="0"/>
              <a:t>Espagne (2)</a:t>
            </a:r>
          </a:p>
          <a:p>
            <a:r>
              <a:rPr lang="fr-FR" sz="1200" i="1" dirty="0"/>
              <a:t>États-Unis (8)</a:t>
            </a:r>
          </a:p>
          <a:p>
            <a:r>
              <a:rPr lang="fr-FR" sz="1200" i="1" dirty="0"/>
              <a:t>Grèce (1)</a:t>
            </a:r>
          </a:p>
          <a:p>
            <a:r>
              <a:rPr lang="fr-FR" sz="1200" i="1" dirty="0"/>
              <a:t>Irlande (1)</a:t>
            </a:r>
          </a:p>
          <a:p>
            <a:r>
              <a:rPr lang="fr-FR" sz="1200" i="1" dirty="0"/>
              <a:t>Italie (2)</a:t>
            </a:r>
          </a:p>
          <a:p>
            <a:r>
              <a:rPr lang="fr-FR" sz="1200" i="1" dirty="0"/>
              <a:t>Japon (2)</a:t>
            </a:r>
          </a:p>
          <a:p>
            <a:r>
              <a:rPr lang="fr-FR" sz="1200" i="1" dirty="0"/>
              <a:t>Luxembourg (5)</a:t>
            </a:r>
          </a:p>
          <a:p>
            <a:r>
              <a:rPr lang="fr-FR" sz="1200" i="1" dirty="0"/>
              <a:t>Malaisie (1)</a:t>
            </a:r>
          </a:p>
          <a:p>
            <a:r>
              <a:rPr lang="fr-FR" sz="1200" i="1" dirty="0"/>
              <a:t>Pays-Bas (5)</a:t>
            </a:r>
          </a:p>
          <a:p>
            <a:r>
              <a:rPr lang="fr-FR" sz="1200" i="1" dirty="0" err="1"/>
              <a:t>Quatar</a:t>
            </a:r>
            <a:r>
              <a:rPr lang="fr-FR" sz="1200" i="1" dirty="0"/>
              <a:t> (1)</a:t>
            </a:r>
          </a:p>
          <a:p>
            <a:r>
              <a:rPr lang="fr-FR" sz="1200" i="1" dirty="0"/>
              <a:t>Royaume-Uni (4)</a:t>
            </a:r>
          </a:p>
          <a:p>
            <a:r>
              <a:rPr lang="fr-FR" sz="1200" i="1" dirty="0"/>
              <a:t>Suisse (11)</a:t>
            </a:r>
          </a:p>
          <a:p>
            <a:r>
              <a:rPr lang="fr-FR" sz="1200" i="1" dirty="0"/>
              <a:t>Suède (2)</a:t>
            </a:r>
          </a:p>
          <a:p>
            <a:r>
              <a:rPr lang="fr-FR" sz="1200" i="1" dirty="0" err="1"/>
              <a:t>Rép</a:t>
            </a:r>
            <a:r>
              <a:rPr lang="fr-FR" sz="1200" i="1" dirty="0"/>
              <a:t>. Tchèque (1)</a:t>
            </a:r>
          </a:p>
          <a:p>
            <a:r>
              <a:rPr lang="fr-FR" sz="1200" i="1" dirty="0"/>
              <a:t>Émirats Arabes Unis (1)</a:t>
            </a:r>
          </a:p>
          <a:p>
            <a:endParaRPr lang="fr-FR" sz="1200" dirty="0"/>
          </a:p>
          <a:p>
            <a:endParaRPr lang="fr-FR" sz="1200" dirty="0"/>
          </a:p>
        </p:txBody>
      </p:sp>
      <p:pic>
        <p:nvPicPr>
          <p:cNvPr id="1026" name="Picture 2" descr="https://enquetessphinx.u-bordeaux.fr/ExportService/resources/EIRB-Fintoni/2a73e26f-db8b-f0f6-b3e2-23e714eb34cf/538bd513-1749-455d-84a3-113979595cf7/analysis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 t="12756" r="19610"/>
          <a:stretch/>
        </p:blipFill>
        <p:spPr bwMode="auto">
          <a:xfrm>
            <a:off x="2565330" y="629188"/>
            <a:ext cx="4214160" cy="39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5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/>
          <a:lstStyle/>
          <a:p>
            <a:r>
              <a:rPr lang="fr-FR" dirty="0"/>
              <a:t>Salaires Janvier 2023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1517586" y="2627718"/>
            <a:ext cx="380264" cy="403749"/>
          </a:xfrm>
          <a:prstGeom prst="rect">
            <a:avLst/>
          </a:prstGeom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4607" y="663691"/>
            <a:ext cx="6617500" cy="555508"/>
          </a:xfrm>
        </p:spPr>
        <p:txBody>
          <a:bodyPr/>
          <a:lstStyle/>
          <a:p>
            <a:pPr marL="269875" lvl="2" indent="-169863"/>
            <a:r>
              <a:rPr lang="fr-FR" sz="1600" b="1" dirty="0"/>
              <a:t>Note : </a:t>
            </a:r>
            <a:r>
              <a:rPr lang="fr-FR" sz="1600" i="1" dirty="0"/>
              <a:t>en entreprise privée, sous statut cadre en France ou à l’international, hors thèses</a:t>
            </a:r>
          </a:p>
          <a:p>
            <a:pPr lvl="2"/>
            <a:endParaRPr lang="fr-FR" dirty="0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383722" y="1289620"/>
            <a:ext cx="3241221" cy="939230"/>
          </a:xfrm>
          <a:prstGeom prst="rect">
            <a:avLst/>
          </a:prstGeom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Promotion 2022</a:t>
            </a:r>
          </a:p>
          <a:p>
            <a:pPr lvl="1"/>
            <a:r>
              <a:rPr lang="fr-FR" sz="1600" dirty="0"/>
              <a:t>Moyen avec primes  39 670 €</a:t>
            </a:r>
          </a:p>
          <a:p>
            <a:pPr lvl="1"/>
            <a:r>
              <a:rPr lang="fr-FR" sz="1600" dirty="0"/>
              <a:t>Médian avec primes  38 000 €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383722" y="2495213"/>
            <a:ext cx="3241221" cy="939230"/>
          </a:xfrm>
          <a:prstGeom prst="rect">
            <a:avLst/>
          </a:prstGeom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Promotion 2021</a:t>
            </a:r>
          </a:p>
          <a:p>
            <a:pPr lvl="1"/>
            <a:r>
              <a:rPr lang="fr-FR" sz="1600" dirty="0"/>
              <a:t>Moyen avec primes  42 600 €</a:t>
            </a:r>
          </a:p>
          <a:p>
            <a:pPr lvl="1"/>
            <a:r>
              <a:rPr lang="fr-FR" sz="1600" dirty="0"/>
              <a:t>Médian avec primes  40 400 €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383722" y="3695026"/>
            <a:ext cx="3241221" cy="939230"/>
          </a:xfrm>
          <a:prstGeom prst="rect">
            <a:avLst/>
          </a:prstGeom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Promotion 2020</a:t>
            </a:r>
          </a:p>
          <a:p>
            <a:pPr lvl="1"/>
            <a:r>
              <a:rPr lang="fr-FR" sz="1600" dirty="0"/>
              <a:t>Moyen avec primes  42 815 €</a:t>
            </a:r>
          </a:p>
          <a:p>
            <a:pPr lvl="1"/>
            <a:r>
              <a:rPr lang="fr-FR" sz="1600" dirty="0"/>
              <a:t>Médian avec primes 40 000 €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061856"/>
              </p:ext>
            </p:extLst>
          </p:nvPr>
        </p:nvGraphicFramePr>
        <p:xfrm>
          <a:off x="4973189" y="917878"/>
          <a:ext cx="3635102" cy="202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4" name="Connecteur droit avec flèche 3"/>
          <p:cNvCxnSpPr>
            <a:stCxn id="28" idx="3"/>
          </p:cNvCxnSpPr>
          <p:nvPr/>
        </p:nvCxnSpPr>
        <p:spPr>
          <a:xfrm>
            <a:off x="3624943" y="1759235"/>
            <a:ext cx="1242621" cy="0"/>
          </a:xfrm>
          <a:prstGeom prst="straightConnector1">
            <a:avLst/>
          </a:prstGeom>
          <a:ln w="38100" cmpd="thickThin">
            <a:solidFill>
              <a:srgbClr val="2C52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17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5F0-175E-7C43-A79F-96B5724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7" y="-52727"/>
            <a:ext cx="7886700" cy="994172"/>
          </a:xfrm>
        </p:spPr>
        <p:txBody>
          <a:bodyPr/>
          <a:lstStyle/>
          <a:p>
            <a:r>
              <a:rPr lang="fr-FR" dirty="0"/>
              <a:t>Salaires Janvier 2023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 txBox="1">
            <a:spLocks/>
          </p:cNvSpPr>
          <p:nvPr/>
        </p:nvSpPr>
        <p:spPr>
          <a:xfrm>
            <a:off x="1517586" y="2627718"/>
            <a:ext cx="380264" cy="403749"/>
          </a:xfrm>
          <a:prstGeom prst="rect">
            <a:avLst/>
          </a:prstGeom>
        </p:spPr>
        <p:txBody>
          <a:bodyPr/>
          <a:lstStyle>
            <a:lvl1pPr marL="357188" indent="-35083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6A9959EF-750E-FD4B-948C-3AEDEA412E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4607" y="663691"/>
            <a:ext cx="6617500" cy="555508"/>
          </a:xfrm>
        </p:spPr>
        <p:txBody>
          <a:bodyPr/>
          <a:lstStyle/>
          <a:p>
            <a:pPr marL="269875" lvl="2" indent="-169863"/>
            <a:r>
              <a:rPr lang="fr-FR" sz="1600" b="1" dirty="0"/>
              <a:t>Note : </a:t>
            </a:r>
            <a:r>
              <a:rPr lang="fr-FR" sz="1600" i="1" dirty="0"/>
              <a:t>en entreprise privée, sous statut cadre en France ou à l’international, hors thèses</a:t>
            </a:r>
          </a:p>
          <a:p>
            <a:pPr lvl="2"/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88503"/>
              </p:ext>
            </p:extLst>
          </p:nvPr>
        </p:nvGraphicFramePr>
        <p:xfrm>
          <a:off x="1517586" y="1370421"/>
          <a:ext cx="5916749" cy="2900754"/>
        </p:xfrm>
        <a:graphic>
          <a:graphicData uri="http://schemas.openxmlformats.org/drawingml/2006/table">
            <a:tbl>
              <a:tblPr firstRow="1" firstCol="1" bandRow="1"/>
              <a:tblGrid>
                <a:gridCol w="213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857">
                <a:tc gridSpan="3"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/>
                        <a:t>Promotion 2022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BF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sz="1800" dirty="0"/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F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0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800" dirty="0"/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/>
                        <a:t>Salaire moyen brut + primes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/>
                        <a:t>Poids zone géographique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9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dirty="0"/>
                        <a:t>Ile de France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41 830 €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09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dirty="0"/>
                        <a:t>Province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37 660 €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69%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39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dirty="0"/>
                        <a:t>International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64 715 €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197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dirty="0"/>
                        <a:t>Global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39 670 €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857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dirty="0"/>
                        <a:t>Global France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38 720 €</a:t>
                      </a:r>
                    </a:p>
                  </a:txBody>
                  <a:tcPr>
                    <a:lnL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BB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134810"/>
      </p:ext>
    </p:extLst>
  </p:cSld>
  <p:clrMapOvr>
    <a:masterClrMapping/>
  </p:clrMapOvr>
</p:sld>
</file>

<file path=ppt/theme/theme1.xml><?xml version="1.0" encoding="utf-8"?>
<a:theme xmlns:a="http://schemas.openxmlformats.org/drawingml/2006/main" name="1-TITRE">
  <a:themeElements>
    <a:clrScheme name="Bordeaux INP">
      <a:dk1>
        <a:srgbClr val="2A2E46"/>
      </a:dk1>
      <a:lt1>
        <a:srgbClr val="FFFFFF"/>
      </a:lt1>
      <a:dk2>
        <a:srgbClr val="2A2E46"/>
      </a:dk2>
      <a:lt2>
        <a:srgbClr val="0BBBEF"/>
      </a:lt2>
      <a:accent1>
        <a:srgbClr val="79132F"/>
      </a:accent1>
      <a:accent2>
        <a:srgbClr val="C0504D"/>
      </a:accent2>
      <a:accent3>
        <a:srgbClr val="007970"/>
      </a:accent3>
      <a:accent4>
        <a:srgbClr val="0075B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- SLIDE avec cadre">
  <a:themeElements>
    <a:clrScheme name="Bordeaux INP">
      <a:dk1>
        <a:srgbClr val="2A2E46"/>
      </a:dk1>
      <a:lt1>
        <a:srgbClr val="FFFFFF"/>
      </a:lt1>
      <a:dk2>
        <a:srgbClr val="2A2E46"/>
      </a:dk2>
      <a:lt2>
        <a:srgbClr val="0BBBEF"/>
      </a:lt2>
      <a:accent1>
        <a:srgbClr val="79132F"/>
      </a:accent1>
      <a:accent2>
        <a:srgbClr val="C0504D"/>
      </a:accent2>
      <a:accent3>
        <a:srgbClr val="007970"/>
      </a:accent3>
      <a:accent4>
        <a:srgbClr val="0075B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-SLIDE avec fond">
  <a:themeElements>
    <a:clrScheme name="Bordeaux INP">
      <a:dk1>
        <a:srgbClr val="2A2E46"/>
      </a:dk1>
      <a:lt1>
        <a:srgbClr val="FFFFFF"/>
      </a:lt1>
      <a:dk2>
        <a:srgbClr val="2A2E46"/>
      </a:dk2>
      <a:lt2>
        <a:srgbClr val="0BBBEF"/>
      </a:lt2>
      <a:accent1>
        <a:srgbClr val="79132F"/>
      </a:accent1>
      <a:accent2>
        <a:srgbClr val="C0504D"/>
      </a:accent2>
      <a:accent3>
        <a:srgbClr val="007970"/>
      </a:accent3>
      <a:accent4>
        <a:srgbClr val="0075B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SLIDE de fi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1321</Words>
  <Application>Microsoft Macintosh PowerPoint</Application>
  <PresentationFormat>Affichage à l'écran (16:9)</PresentationFormat>
  <Paragraphs>506</Paragraphs>
  <Slides>24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Times</vt:lpstr>
      <vt:lpstr>Times New Roman</vt:lpstr>
      <vt:lpstr>1-TITRE</vt:lpstr>
      <vt:lpstr>3- SLIDE avec cadre</vt:lpstr>
      <vt:lpstr>4-SLIDE avec fond</vt:lpstr>
      <vt:lpstr>6_SLIDE de fin</vt:lpstr>
      <vt:lpstr>Présentation PowerPoint</vt:lpstr>
      <vt:lpstr>Présentation</vt:lpstr>
      <vt:lpstr>Évolution des débouchés professionnels</vt:lpstr>
      <vt:lpstr>Situation par promotion</vt:lpstr>
      <vt:lpstr>Temps de recherche du premier emploi  Promotion 2022</vt:lpstr>
      <vt:lpstr>Caractéristiques de l’emploi occupé</vt:lpstr>
      <vt:lpstr>Lieu géographique de l’emploi</vt:lpstr>
      <vt:lpstr>Salaires Janvier 2023</vt:lpstr>
      <vt:lpstr>Salaires Janvier 2023</vt:lpstr>
      <vt:lpstr>Qualité de l’emploi promotion 2022</vt:lpstr>
      <vt:lpstr>14 %  Diplômés en thèse</vt:lpstr>
      <vt:lpstr>Présentation PowerPoint</vt:lpstr>
      <vt:lpstr>Présentation PowerPoint</vt:lpstr>
      <vt:lpstr>ENSC      Situation par promotion</vt:lpstr>
      <vt:lpstr>ENSC      Promotion 2022 en emploi</vt:lpstr>
      <vt:lpstr>ENSEGID      Situation par promotion</vt:lpstr>
      <vt:lpstr>ENSEGID     Promotion 2022 en emploi</vt:lpstr>
      <vt:lpstr>ENSEIRB-MATMECA      Situation par promotion</vt:lpstr>
      <vt:lpstr>ENSEIRB-MATMECA     Promotion 2022 en emploi</vt:lpstr>
      <vt:lpstr>ENSMAC      Situation par promotion</vt:lpstr>
      <vt:lpstr>ENSMAC     Promotion 2022 en emploi</vt:lpstr>
      <vt:lpstr>ENSPIMA      Situation par promotion</vt:lpstr>
      <vt:lpstr>ENSPIMA     Promotion 2022 en emploi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Capbern</dc:creator>
  <cp:lastModifiedBy>Anne Capbern</cp:lastModifiedBy>
  <cp:revision>207</cp:revision>
  <cp:lastPrinted>2023-04-12T07:29:54Z</cp:lastPrinted>
  <dcterms:created xsi:type="dcterms:W3CDTF">2022-01-07T07:15:04Z</dcterms:created>
  <dcterms:modified xsi:type="dcterms:W3CDTF">2023-04-25T08:30:53Z</dcterms:modified>
</cp:coreProperties>
</file>